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61" r:id="rId4"/>
    <p:sldId id="299" r:id="rId5"/>
    <p:sldId id="300" r:id="rId6"/>
    <p:sldId id="301" r:id="rId7"/>
    <p:sldId id="302" r:id="rId8"/>
    <p:sldId id="303" r:id="rId9"/>
    <p:sldId id="305" r:id="rId10"/>
    <p:sldId id="308" r:id="rId11"/>
    <p:sldId id="309" r:id="rId12"/>
    <p:sldId id="267" r:id="rId13"/>
    <p:sldId id="286" r:id="rId14"/>
    <p:sldId id="287" r:id="rId15"/>
    <p:sldId id="288" r:id="rId16"/>
    <p:sldId id="289" r:id="rId17"/>
    <p:sldId id="291" r:id="rId18"/>
    <p:sldId id="310" r:id="rId19"/>
    <p:sldId id="314" r:id="rId20"/>
    <p:sldId id="311" r:id="rId21"/>
    <p:sldId id="294" r:id="rId22"/>
    <p:sldId id="313"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36" autoAdjust="0"/>
  </p:normalViewPr>
  <p:slideViewPr>
    <p:cSldViewPr>
      <p:cViewPr varScale="1">
        <p:scale>
          <a:sx n="68" d="100"/>
          <a:sy n="68" d="100"/>
        </p:scale>
        <p:origin x="1440" y="60"/>
      </p:cViewPr>
      <p:guideLst>
        <p:guide orient="horz" pos="2160"/>
        <p:guide pos="2880"/>
      </p:guideLst>
    </p:cSldViewPr>
  </p:slideViewPr>
  <p:outlineViewPr>
    <p:cViewPr>
      <p:scale>
        <a:sx n="33" d="100"/>
        <a:sy n="33" d="100"/>
      </p:scale>
      <p:origin x="0" y="114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EBA2AC9-9A76-D49C-578E-6AB633A5AA6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CE4B916-02EF-C4E8-8FE4-FEB498234B1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9E2D5AA-6290-E832-F605-DDE52FF47617}"/>
              </a:ext>
            </a:extLst>
          </p:cNvPr>
          <p:cNvSpPr>
            <a:spLocks noGrp="1"/>
          </p:cNvSpPr>
          <p:nvPr>
            <p:ph type="sldNum" sz="quarter" idx="12"/>
          </p:nvPr>
        </p:nvSpPr>
        <p:spPr/>
        <p:txBody>
          <a:bodyPr/>
          <a:lstStyle>
            <a:lvl1pPr>
              <a:defRPr/>
            </a:lvl1pPr>
          </a:lstStyle>
          <a:p>
            <a:pPr>
              <a:defRPr/>
            </a:pPr>
            <a:fld id="{F493712B-7D17-48B8-A081-D667B56FDFB0}" type="slidenum">
              <a:rPr lang="en-US" altLang="en-US"/>
              <a:pPr>
                <a:defRPr/>
              </a:pPr>
              <a:t>‹#›</a:t>
            </a:fld>
            <a:endParaRPr lang="en-US" altLang="en-US"/>
          </a:p>
        </p:txBody>
      </p:sp>
    </p:spTree>
    <p:extLst>
      <p:ext uri="{BB962C8B-B14F-4D97-AF65-F5344CB8AC3E}">
        <p14:creationId xmlns:p14="http://schemas.microsoft.com/office/powerpoint/2010/main" val="314235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0775-F3E9-CA00-103B-0A616DB7A13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B45E54F-F687-8E55-CF87-50BAB885242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50E5407-2A55-FA05-6BF3-7E88AF8F2834}"/>
              </a:ext>
            </a:extLst>
          </p:cNvPr>
          <p:cNvSpPr>
            <a:spLocks noGrp="1"/>
          </p:cNvSpPr>
          <p:nvPr>
            <p:ph type="sldNum" sz="quarter" idx="12"/>
          </p:nvPr>
        </p:nvSpPr>
        <p:spPr/>
        <p:txBody>
          <a:bodyPr/>
          <a:lstStyle>
            <a:lvl1pPr>
              <a:defRPr/>
            </a:lvl1pPr>
          </a:lstStyle>
          <a:p>
            <a:pPr>
              <a:defRPr/>
            </a:pPr>
            <a:fld id="{FB4A1626-76F0-4403-9963-27FE1DDC1FED}" type="slidenum">
              <a:rPr lang="en-US" altLang="en-US"/>
              <a:pPr>
                <a:defRPr/>
              </a:pPr>
              <a:t>‹#›</a:t>
            </a:fld>
            <a:endParaRPr lang="en-US" altLang="en-US"/>
          </a:p>
        </p:txBody>
      </p:sp>
    </p:spTree>
    <p:extLst>
      <p:ext uri="{BB962C8B-B14F-4D97-AF65-F5344CB8AC3E}">
        <p14:creationId xmlns:p14="http://schemas.microsoft.com/office/powerpoint/2010/main" val="323695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74D35D-BB37-5A8E-B3AB-864D65259CC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BA833EC-C1E2-469D-A587-609D39D8EC7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166250D-77B6-002D-5D15-D3AF3257549E}"/>
              </a:ext>
            </a:extLst>
          </p:cNvPr>
          <p:cNvSpPr>
            <a:spLocks noGrp="1"/>
          </p:cNvSpPr>
          <p:nvPr>
            <p:ph type="sldNum" sz="quarter" idx="12"/>
          </p:nvPr>
        </p:nvSpPr>
        <p:spPr/>
        <p:txBody>
          <a:bodyPr/>
          <a:lstStyle>
            <a:lvl1pPr>
              <a:defRPr/>
            </a:lvl1pPr>
          </a:lstStyle>
          <a:p>
            <a:pPr>
              <a:defRPr/>
            </a:pPr>
            <a:fld id="{4ADC1684-76E0-49D3-8A31-54B0DD2DA352}" type="slidenum">
              <a:rPr lang="en-US" altLang="en-US"/>
              <a:pPr>
                <a:defRPr/>
              </a:pPr>
              <a:t>‹#›</a:t>
            </a:fld>
            <a:endParaRPr lang="en-US" altLang="en-US"/>
          </a:p>
        </p:txBody>
      </p:sp>
    </p:spTree>
    <p:extLst>
      <p:ext uri="{BB962C8B-B14F-4D97-AF65-F5344CB8AC3E}">
        <p14:creationId xmlns:p14="http://schemas.microsoft.com/office/powerpoint/2010/main" val="36248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F2E8A-E1F0-F64E-132F-E727E81E7C9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AADCCB1-6B59-1376-615E-549861B2A80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D91662D-7E6C-6EC7-7CCB-05DD095B0253}"/>
              </a:ext>
            </a:extLst>
          </p:cNvPr>
          <p:cNvSpPr>
            <a:spLocks noGrp="1"/>
          </p:cNvSpPr>
          <p:nvPr>
            <p:ph type="sldNum" sz="quarter" idx="12"/>
          </p:nvPr>
        </p:nvSpPr>
        <p:spPr/>
        <p:txBody>
          <a:bodyPr/>
          <a:lstStyle>
            <a:lvl1pPr>
              <a:defRPr/>
            </a:lvl1pPr>
          </a:lstStyle>
          <a:p>
            <a:pPr>
              <a:defRPr/>
            </a:pPr>
            <a:fld id="{65960E45-D43A-4A81-B946-C38F3BBC182F}" type="slidenum">
              <a:rPr lang="en-US" altLang="en-US"/>
              <a:pPr>
                <a:defRPr/>
              </a:pPr>
              <a:t>‹#›</a:t>
            </a:fld>
            <a:endParaRPr lang="en-US" altLang="en-US"/>
          </a:p>
        </p:txBody>
      </p:sp>
    </p:spTree>
    <p:extLst>
      <p:ext uri="{BB962C8B-B14F-4D97-AF65-F5344CB8AC3E}">
        <p14:creationId xmlns:p14="http://schemas.microsoft.com/office/powerpoint/2010/main" val="160986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E80E9E-4A33-7BE7-C318-E91621C2A5B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3012472-D1EB-4512-39F9-EB0BFD27B5F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101BDD8-234F-4E9F-127C-2DCA90037BCB}"/>
              </a:ext>
            </a:extLst>
          </p:cNvPr>
          <p:cNvSpPr>
            <a:spLocks noGrp="1"/>
          </p:cNvSpPr>
          <p:nvPr>
            <p:ph type="sldNum" sz="quarter" idx="12"/>
          </p:nvPr>
        </p:nvSpPr>
        <p:spPr/>
        <p:txBody>
          <a:bodyPr/>
          <a:lstStyle>
            <a:lvl1pPr>
              <a:defRPr/>
            </a:lvl1pPr>
          </a:lstStyle>
          <a:p>
            <a:pPr>
              <a:defRPr/>
            </a:pPr>
            <a:fld id="{40EE1B43-4B44-4F7B-A800-EA669F7E6600}" type="slidenum">
              <a:rPr lang="en-US" altLang="en-US"/>
              <a:pPr>
                <a:defRPr/>
              </a:pPr>
              <a:t>‹#›</a:t>
            </a:fld>
            <a:endParaRPr lang="en-US" altLang="en-US"/>
          </a:p>
        </p:txBody>
      </p:sp>
    </p:spTree>
    <p:extLst>
      <p:ext uri="{BB962C8B-B14F-4D97-AF65-F5344CB8AC3E}">
        <p14:creationId xmlns:p14="http://schemas.microsoft.com/office/powerpoint/2010/main" val="209448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3DDF9F1-AE09-9BEF-031C-5900E09C703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6D91239-0DAA-E2D0-696A-CEB1FBFAFED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E5B4FE5-F341-A7F1-42C2-8440E361CDC3}"/>
              </a:ext>
            </a:extLst>
          </p:cNvPr>
          <p:cNvSpPr>
            <a:spLocks noGrp="1"/>
          </p:cNvSpPr>
          <p:nvPr>
            <p:ph type="sldNum" sz="quarter" idx="12"/>
          </p:nvPr>
        </p:nvSpPr>
        <p:spPr/>
        <p:txBody>
          <a:bodyPr/>
          <a:lstStyle>
            <a:lvl1pPr>
              <a:defRPr/>
            </a:lvl1pPr>
          </a:lstStyle>
          <a:p>
            <a:pPr>
              <a:defRPr/>
            </a:pPr>
            <a:fld id="{91240920-6C93-49DB-A829-051E37786470}" type="slidenum">
              <a:rPr lang="en-US" altLang="en-US"/>
              <a:pPr>
                <a:defRPr/>
              </a:pPr>
              <a:t>‹#›</a:t>
            </a:fld>
            <a:endParaRPr lang="en-US" altLang="en-US"/>
          </a:p>
        </p:txBody>
      </p:sp>
    </p:spTree>
    <p:extLst>
      <p:ext uri="{BB962C8B-B14F-4D97-AF65-F5344CB8AC3E}">
        <p14:creationId xmlns:p14="http://schemas.microsoft.com/office/powerpoint/2010/main" val="414086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E3D2312-AF07-176E-D1FB-85385CD87DFB}"/>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3D1F0D35-9D57-06D6-3549-E9CBE3C81BFA}"/>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15497487-182E-DDBC-AA63-7C810E5994A5}"/>
              </a:ext>
            </a:extLst>
          </p:cNvPr>
          <p:cNvSpPr>
            <a:spLocks noGrp="1"/>
          </p:cNvSpPr>
          <p:nvPr>
            <p:ph type="sldNum" sz="quarter" idx="12"/>
          </p:nvPr>
        </p:nvSpPr>
        <p:spPr/>
        <p:txBody>
          <a:bodyPr/>
          <a:lstStyle>
            <a:lvl1pPr>
              <a:defRPr/>
            </a:lvl1pPr>
          </a:lstStyle>
          <a:p>
            <a:pPr>
              <a:defRPr/>
            </a:pPr>
            <a:fld id="{146C9E0F-1010-461C-8041-06946B0E3F0C}" type="slidenum">
              <a:rPr lang="en-US" altLang="en-US"/>
              <a:pPr>
                <a:defRPr/>
              </a:pPr>
              <a:t>‹#›</a:t>
            </a:fld>
            <a:endParaRPr lang="en-US" altLang="en-US"/>
          </a:p>
        </p:txBody>
      </p:sp>
    </p:spTree>
    <p:extLst>
      <p:ext uri="{BB962C8B-B14F-4D97-AF65-F5344CB8AC3E}">
        <p14:creationId xmlns:p14="http://schemas.microsoft.com/office/powerpoint/2010/main" val="62166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96E4D31-AD79-8192-D060-82FD8D4C49EC}"/>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8FC4EB70-EF33-1957-61FB-6572B4845DF4}"/>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D7D23433-9E6F-97A0-13EA-B6A839105FD8}"/>
              </a:ext>
            </a:extLst>
          </p:cNvPr>
          <p:cNvSpPr>
            <a:spLocks noGrp="1"/>
          </p:cNvSpPr>
          <p:nvPr>
            <p:ph type="sldNum" sz="quarter" idx="12"/>
          </p:nvPr>
        </p:nvSpPr>
        <p:spPr/>
        <p:txBody>
          <a:bodyPr/>
          <a:lstStyle>
            <a:lvl1pPr>
              <a:defRPr/>
            </a:lvl1pPr>
          </a:lstStyle>
          <a:p>
            <a:pPr>
              <a:defRPr/>
            </a:pPr>
            <a:fld id="{C42D30D2-0264-44B5-9773-420F492C6633}" type="slidenum">
              <a:rPr lang="en-US" altLang="en-US"/>
              <a:pPr>
                <a:defRPr/>
              </a:pPr>
              <a:t>‹#›</a:t>
            </a:fld>
            <a:endParaRPr lang="en-US" altLang="en-US"/>
          </a:p>
        </p:txBody>
      </p:sp>
    </p:spTree>
    <p:extLst>
      <p:ext uri="{BB962C8B-B14F-4D97-AF65-F5344CB8AC3E}">
        <p14:creationId xmlns:p14="http://schemas.microsoft.com/office/powerpoint/2010/main" val="406674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B0943CD-5524-9B52-8795-F4E6523636B6}"/>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EC8D1E56-3522-DDE9-CB59-388B28DD26C8}"/>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43369E79-61F5-80E6-AE5F-930FA6CC71C1}"/>
              </a:ext>
            </a:extLst>
          </p:cNvPr>
          <p:cNvSpPr>
            <a:spLocks noGrp="1"/>
          </p:cNvSpPr>
          <p:nvPr>
            <p:ph type="sldNum" sz="quarter" idx="12"/>
          </p:nvPr>
        </p:nvSpPr>
        <p:spPr/>
        <p:txBody>
          <a:bodyPr/>
          <a:lstStyle>
            <a:lvl1pPr>
              <a:defRPr/>
            </a:lvl1pPr>
          </a:lstStyle>
          <a:p>
            <a:pPr>
              <a:defRPr/>
            </a:pPr>
            <a:fld id="{3865FB5F-500A-4B08-A8FA-6E2A393AFDA8}" type="slidenum">
              <a:rPr lang="en-US" altLang="en-US"/>
              <a:pPr>
                <a:defRPr/>
              </a:pPr>
              <a:t>‹#›</a:t>
            </a:fld>
            <a:endParaRPr lang="en-US" altLang="en-US"/>
          </a:p>
        </p:txBody>
      </p:sp>
    </p:spTree>
    <p:extLst>
      <p:ext uri="{BB962C8B-B14F-4D97-AF65-F5344CB8AC3E}">
        <p14:creationId xmlns:p14="http://schemas.microsoft.com/office/powerpoint/2010/main" val="171203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6C7CDCB-B536-0433-8622-7BFCDFCC5D2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A1609A4-9E4F-858D-CFE5-472557B8978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8D20602-55F7-702E-C21F-D8C1803C7B75}"/>
              </a:ext>
            </a:extLst>
          </p:cNvPr>
          <p:cNvSpPr>
            <a:spLocks noGrp="1"/>
          </p:cNvSpPr>
          <p:nvPr>
            <p:ph type="sldNum" sz="quarter" idx="12"/>
          </p:nvPr>
        </p:nvSpPr>
        <p:spPr/>
        <p:txBody>
          <a:bodyPr/>
          <a:lstStyle>
            <a:lvl1pPr>
              <a:defRPr/>
            </a:lvl1pPr>
          </a:lstStyle>
          <a:p>
            <a:pPr>
              <a:defRPr/>
            </a:pPr>
            <a:fld id="{D5392E20-CCDC-4BF7-A397-6B6FEDAC4E1D}" type="slidenum">
              <a:rPr lang="en-US" altLang="en-US"/>
              <a:pPr>
                <a:defRPr/>
              </a:pPr>
              <a:t>‹#›</a:t>
            </a:fld>
            <a:endParaRPr lang="en-US" altLang="en-US"/>
          </a:p>
        </p:txBody>
      </p:sp>
    </p:spTree>
    <p:extLst>
      <p:ext uri="{BB962C8B-B14F-4D97-AF65-F5344CB8AC3E}">
        <p14:creationId xmlns:p14="http://schemas.microsoft.com/office/powerpoint/2010/main" val="404627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9F7E31-1E1C-624F-67F7-CB60E5B9618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6EE51C4-D61B-B44A-099A-073FA7E2EA7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2DD69D5-1197-2AF9-30DF-ECD166E1A82E}"/>
              </a:ext>
            </a:extLst>
          </p:cNvPr>
          <p:cNvSpPr>
            <a:spLocks noGrp="1"/>
          </p:cNvSpPr>
          <p:nvPr>
            <p:ph type="sldNum" sz="quarter" idx="12"/>
          </p:nvPr>
        </p:nvSpPr>
        <p:spPr/>
        <p:txBody>
          <a:bodyPr/>
          <a:lstStyle>
            <a:lvl1pPr>
              <a:defRPr/>
            </a:lvl1pPr>
          </a:lstStyle>
          <a:p>
            <a:pPr>
              <a:defRPr/>
            </a:pPr>
            <a:fld id="{AA3E035F-3798-4746-9BAE-1893DB2A5942}" type="slidenum">
              <a:rPr lang="en-US" altLang="en-US"/>
              <a:pPr>
                <a:defRPr/>
              </a:pPr>
              <a:t>‹#›</a:t>
            </a:fld>
            <a:endParaRPr lang="en-US" altLang="en-US"/>
          </a:p>
        </p:txBody>
      </p:sp>
    </p:spTree>
    <p:extLst>
      <p:ext uri="{BB962C8B-B14F-4D97-AF65-F5344CB8AC3E}">
        <p14:creationId xmlns:p14="http://schemas.microsoft.com/office/powerpoint/2010/main" val="421213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FA4E794-6C46-F545-3D8B-8F7E592EAA7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D5B2C63-5736-DC32-07A2-E359976BC27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D9F08D1-730D-6132-45AD-6AFC8F80039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AFDBBC4D-467A-8D14-334E-5DEBC32E224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59CB929C-0E6A-1510-324B-4C7897AEAF4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A0A79F8-A789-4851-99FB-2611A0E044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eepping728@gmail.com" TargetMode="External"/><Relationship Id="rId2" Type="http://schemas.openxmlformats.org/officeDocument/2006/relationships/hyperlink" Target="https://www.gfwc-wi.org/gfwcwi-reportin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eepping728@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F9C5D5C-438C-C912-2687-1585420CD2DD}"/>
              </a:ext>
            </a:extLst>
          </p:cNvPr>
          <p:cNvSpPr>
            <a:spLocks noGrp="1"/>
          </p:cNvSpPr>
          <p:nvPr>
            <p:ph type="ctrTitle"/>
          </p:nvPr>
        </p:nvSpPr>
        <p:spPr>
          <a:xfrm>
            <a:off x="762000" y="1219200"/>
            <a:ext cx="7772400" cy="2438400"/>
          </a:xfrm>
        </p:spPr>
        <p:txBody>
          <a:bodyPr/>
          <a:lstStyle/>
          <a:p>
            <a:pPr eaLnBrk="1" hangingPunct="1"/>
            <a:r>
              <a:rPr lang="en-US" altLang="en-US" sz="4800"/>
              <a:t>GFWC-WI   </a:t>
            </a:r>
          </a:p>
        </p:txBody>
      </p:sp>
      <p:sp>
        <p:nvSpPr>
          <p:cNvPr id="2051" name="Rectangle 3">
            <a:extLst>
              <a:ext uri="{FF2B5EF4-FFF2-40B4-BE49-F238E27FC236}">
                <a16:creationId xmlns:a16="http://schemas.microsoft.com/office/drawing/2014/main" id="{404FD827-394A-6855-7C57-E5F17B4ACA49}"/>
              </a:ext>
            </a:extLst>
          </p:cNvPr>
          <p:cNvSpPr>
            <a:spLocks noGrp="1" noChangeArrowheads="1"/>
          </p:cNvSpPr>
          <p:nvPr>
            <p:ph type="subTitle" idx="1"/>
          </p:nvPr>
        </p:nvSpPr>
        <p:spPr>
          <a:xfrm>
            <a:off x="1295400" y="3124200"/>
            <a:ext cx="7086600" cy="3429000"/>
          </a:xfrm>
        </p:spPr>
        <p:txBody>
          <a:bodyPr rtlCol="0">
            <a:normAutofit fontScale="85000" lnSpcReduction="20000"/>
          </a:bodyPr>
          <a:lstStyle/>
          <a:p>
            <a:pPr eaLnBrk="1" fontAlgn="auto" hangingPunct="1">
              <a:lnSpc>
                <a:spcPct val="80000"/>
              </a:lnSpc>
              <a:spcAft>
                <a:spcPts val="0"/>
              </a:spcAft>
              <a:defRPr/>
            </a:pPr>
            <a:r>
              <a:rPr lang="en-US" altLang="en-US" sz="5400" b="1" dirty="0"/>
              <a:t>Club Reporting Workshop</a:t>
            </a:r>
          </a:p>
          <a:p>
            <a:pPr eaLnBrk="1" fontAlgn="auto" hangingPunct="1">
              <a:lnSpc>
                <a:spcPct val="80000"/>
              </a:lnSpc>
              <a:spcAft>
                <a:spcPts val="0"/>
              </a:spcAft>
              <a:defRPr/>
            </a:pPr>
            <a:r>
              <a:rPr lang="en-US" altLang="en-US" sz="5400" b="1" dirty="0"/>
              <a:t>September 2022</a:t>
            </a:r>
          </a:p>
          <a:p>
            <a:pPr eaLnBrk="1" fontAlgn="auto" hangingPunct="1">
              <a:lnSpc>
                <a:spcPct val="80000"/>
              </a:lnSpc>
              <a:spcAft>
                <a:spcPts val="0"/>
              </a:spcAft>
              <a:defRPr/>
            </a:pPr>
            <a:endParaRPr lang="en-US" altLang="en-US" sz="5400" b="1" dirty="0"/>
          </a:p>
          <a:p>
            <a:pPr eaLnBrk="1" fontAlgn="auto" hangingPunct="1">
              <a:lnSpc>
                <a:spcPct val="80000"/>
              </a:lnSpc>
              <a:spcAft>
                <a:spcPts val="0"/>
              </a:spcAft>
              <a:defRPr/>
            </a:pPr>
            <a:r>
              <a:rPr lang="en-US" altLang="en-US" sz="2800" dirty="0"/>
              <a:t>By Erin Epping</a:t>
            </a:r>
          </a:p>
          <a:p>
            <a:pPr eaLnBrk="1" fontAlgn="auto" hangingPunct="1">
              <a:lnSpc>
                <a:spcPct val="80000"/>
              </a:lnSpc>
              <a:spcAft>
                <a:spcPts val="0"/>
              </a:spcAft>
              <a:defRPr/>
            </a:pPr>
            <a:r>
              <a:rPr lang="en-US" altLang="en-US" sz="2800" dirty="0"/>
              <a:t>GFWC-WI Second Vice President</a:t>
            </a:r>
          </a:p>
          <a:p>
            <a:pPr eaLnBrk="1" fontAlgn="auto" hangingPunct="1">
              <a:lnSpc>
                <a:spcPct val="80000"/>
              </a:lnSpc>
              <a:spcAft>
                <a:spcPts val="0"/>
              </a:spcAft>
              <a:defRPr/>
            </a:pPr>
            <a:endParaRPr lang="en-US" altLang="en-US" sz="2800" dirty="0"/>
          </a:p>
          <a:p>
            <a:pPr eaLnBrk="1" fontAlgn="auto" hangingPunct="1">
              <a:lnSpc>
                <a:spcPct val="80000"/>
              </a:lnSpc>
              <a:spcAft>
                <a:spcPts val="0"/>
              </a:spcAft>
              <a:defRPr/>
            </a:pPr>
            <a:r>
              <a:rPr lang="en-US" altLang="en-US" sz="2800" dirty="0"/>
              <a:t>Special Thanks to Sue </a:t>
            </a:r>
            <a:r>
              <a:rPr lang="en-US" altLang="en-US" sz="2800" dirty="0" err="1"/>
              <a:t>Bessert</a:t>
            </a:r>
            <a:r>
              <a:rPr lang="en-US" altLang="en-US" sz="2800" dirty="0"/>
              <a:t>, </a:t>
            </a:r>
          </a:p>
          <a:p>
            <a:pPr eaLnBrk="1" fontAlgn="auto" hangingPunct="1">
              <a:lnSpc>
                <a:spcPct val="80000"/>
              </a:lnSpc>
              <a:spcAft>
                <a:spcPts val="0"/>
              </a:spcAft>
              <a:defRPr/>
            </a:pPr>
            <a:r>
              <a:rPr lang="en-US" altLang="en-US" sz="2800" dirty="0"/>
              <a:t>Deb Brossard, and Abby Lorenz</a:t>
            </a:r>
          </a:p>
        </p:txBody>
      </p:sp>
      <p:pic>
        <p:nvPicPr>
          <p:cNvPr id="2052" name="Picture 4">
            <a:extLst>
              <a:ext uri="{FF2B5EF4-FFF2-40B4-BE49-F238E27FC236}">
                <a16:creationId xmlns:a16="http://schemas.microsoft.com/office/drawing/2014/main" id="{C9B22FE9-BD8C-6678-4C91-C7693C14D9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42672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A47114D-84DA-F419-DBDA-B67CF291F706}"/>
              </a:ext>
            </a:extLst>
          </p:cNvPr>
          <p:cNvSpPr>
            <a:spLocks noGrp="1"/>
          </p:cNvSpPr>
          <p:nvPr>
            <p:ph type="title"/>
          </p:nvPr>
        </p:nvSpPr>
        <p:spPr/>
        <p:txBody>
          <a:bodyPr/>
          <a:lstStyle/>
          <a:p>
            <a:pPr eaLnBrk="1" hangingPunct="1"/>
            <a:r>
              <a:rPr lang="en-US" altLang="en-US"/>
              <a:t>Easy Steps to Write a Report</a:t>
            </a:r>
          </a:p>
        </p:txBody>
      </p:sp>
      <p:sp>
        <p:nvSpPr>
          <p:cNvPr id="3" name="Rectangle 2">
            <a:extLst>
              <a:ext uri="{FF2B5EF4-FFF2-40B4-BE49-F238E27FC236}">
                <a16:creationId xmlns:a16="http://schemas.microsoft.com/office/drawing/2014/main" id="{1301AE5B-289D-8B53-4927-5F8F0FADA9E3}"/>
              </a:ext>
            </a:extLst>
          </p:cNvPr>
          <p:cNvSpPr/>
          <p:nvPr/>
        </p:nvSpPr>
        <p:spPr>
          <a:xfrm>
            <a:off x="990600" y="1828800"/>
            <a:ext cx="7315200" cy="3359150"/>
          </a:xfrm>
          <a:prstGeom prst="rect">
            <a:avLst/>
          </a:prstGeom>
        </p:spPr>
        <p:txBody>
          <a:bodyPr>
            <a:spAutoFit/>
          </a:bodyPr>
          <a:lstStyle/>
          <a:p>
            <a:pPr marL="342900" indent="-342900" eaLnBrk="1" hangingPunct="1">
              <a:lnSpc>
                <a:spcPct val="150000"/>
              </a:lnSpc>
              <a:buFont typeface="Wingdings" panose="05000000000000000000" pitchFamily="2" charset="2"/>
              <a:buChar char="v"/>
              <a:defRPr/>
            </a:pPr>
            <a:r>
              <a:rPr lang="en-US" sz="2400" dirty="0">
                <a:latin typeface="+mj-lt"/>
                <a:cs typeface="Arial" charset="0"/>
              </a:rPr>
              <a:t>What were the obstacles and what did the club do to overcome them?</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Who in the club worked on the project? - 2 members, 25 members or all members?</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How long did it take to do the project?  2 hours or 6 months?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FD513FA-7241-64F9-BD0B-7B5E740AE304}"/>
              </a:ext>
            </a:extLst>
          </p:cNvPr>
          <p:cNvSpPr>
            <a:spLocks noGrp="1"/>
          </p:cNvSpPr>
          <p:nvPr>
            <p:ph type="title"/>
          </p:nvPr>
        </p:nvSpPr>
        <p:spPr>
          <a:xfrm>
            <a:off x="457200" y="274638"/>
            <a:ext cx="8229600" cy="792162"/>
          </a:xfrm>
        </p:spPr>
        <p:txBody>
          <a:bodyPr/>
          <a:lstStyle/>
          <a:p>
            <a:pPr eaLnBrk="1" hangingPunct="1"/>
            <a:r>
              <a:rPr lang="en-US" altLang="en-US"/>
              <a:t>Tips</a:t>
            </a:r>
          </a:p>
        </p:txBody>
      </p:sp>
      <p:sp>
        <p:nvSpPr>
          <p:cNvPr id="3" name="Rectangle 2">
            <a:extLst>
              <a:ext uri="{FF2B5EF4-FFF2-40B4-BE49-F238E27FC236}">
                <a16:creationId xmlns:a16="http://schemas.microsoft.com/office/drawing/2014/main" id="{9DD6EED4-1BCA-781C-1B35-3DF534F50B27}"/>
              </a:ext>
            </a:extLst>
          </p:cNvPr>
          <p:cNvSpPr/>
          <p:nvPr/>
        </p:nvSpPr>
        <p:spPr>
          <a:xfrm>
            <a:off x="685800" y="1066800"/>
            <a:ext cx="7848600" cy="6129338"/>
          </a:xfrm>
          <a:prstGeom prst="rect">
            <a:avLst/>
          </a:prstGeom>
        </p:spPr>
        <p:txBody>
          <a:bodyPr>
            <a:spAutoFit/>
          </a:bodyPr>
          <a:lstStyle/>
          <a:p>
            <a:pPr marL="342900" indent="-342900" eaLnBrk="1" hangingPunct="1">
              <a:lnSpc>
                <a:spcPct val="150000"/>
              </a:lnSpc>
              <a:buFont typeface="Wingdings" panose="05000000000000000000" pitchFamily="2" charset="2"/>
              <a:buChar char="v"/>
              <a:defRPr/>
            </a:pPr>
            <a:r>
              <a:rPr lang="en-US" sz="2400" dirty="0">
                <a:latin typeface="+mj-lt"/>
                <a:cs typeface="Arial" charset="0"/>
              </a:rPr>
              <a:t>Tell a story.</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Use action words.</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Short &amp; simple is best.</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Be positive.</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Use headings &amp; bullets.</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Type it, if possible.</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White space is good.</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Include collaborations &amp; partnerships.</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Take a picture – add the photo in the report.</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Was any publicity received by local papers, etc.?</a:t>
            </a:r>
          </a:p>
          <a:p>
            <a:pPr marL="342900" indent="-342900" eaLnBrk="1" hangingPunct="1">
              <a:lnSpc>
                <a:spcPct val="150000"/>
              </a:lnSpc>
              <a:buFont typeface="Wingdings" panose="05000000000000000000" pitchFamily="2" charset="2"/>
              <a:buChar char="v"/>
              <a:defRPr/>
            </a:pPr>
            <a:endParaRPr lang="en-US" sz="2400" dirty="0">
              <a:latin typeface="+mj-lt"/>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DE09E51-668B-F230-B09A-DB13CC472F61}"/>
              </a:ext>
            </a:extLst>
          </p:cNvPr>
          <p:cNvSpPr>
            <a:spLocks noGrp="1"/>
          </p:cNvSpPr>
          <p:nvPr>
            <p:ph type="title"/>
          </p:nvPr>
        </p:nvSpPr>
        <p:spPr/>
        <p:txBody>
          <a:bodyPr/>
          <a:lstStyle/>
          <a:p>
            <a:pPr eaLnBrk="1" hangingPunct="1"/>
            <a:r>
              <a:rPr lang="en-US" altLang="en-US"/>
              <a:t>Quick Question</a:t>
            </a:r>
          </a:p>
        </p:txBody>
      </p:sp>
      <p:sp>
        <p:nvSpPr>
          <p:cNvPr id="22531" name="Rectangle 3">
            <a:extLst>
              <a:ext uri="{FF2B5EF4-FFF2-40B4-BE49-F238E27FC236}">
                <a16:creationId xmlns:a16="http://schemas.microsoft.com/office/drawing/2014/main" id="{557FDE8C-B2FA-A7C1-C0E2-C1AFEFDF7F17}"/>
              </a:ext>
            </a:extLst>
          </p:cNvPr>
          <p:cNvSpPr>
            <a:spLocks noGrp="1" noChangeArrowheads="1"/>
          </p:cNvSpPr>
          <p:nvPr>
            <p:ph idx="1"/>
          </p:nvPr>
        </p:nvSpPr>
        <p:spPr>
          <a:xfrm>
            <a:off x="533400" y="1676400"/>
            <a:ext cx="8229600" cy="4525963"/>
          </a:xfrm>
        </p:spPr>
        <p:txBody>
          <a:bodyPr rtlCol="0">
            <a:normAutofit/>
          </a:bodyPr>
          <a:lstStyle/>
          <a:p>
            <a:pPr marL="0" indent="0" eaLnBrk="1" fontAlgn="auto" hangingPunct="1">
              <a:spcAft>
                <a:spcPts val="0"/>
              </a:spcAft>
              <a:buFont typeface="Arial" panose="020B0604020202020204" pitchFamily="34" charset="0"/>
              <a:buNone/>
              <a:defRPr/>
            </a:pPr>
            <a:r>
              <a:rPr lang="en-US" altLang="en-US" sz="4000" dirty="0"/>
              <a:t>Q. What does the term in-kind mean?</a:t>
            </a:r>
          </a:p>
          <a:p>
            <a:pPr marL="514350" indent="-514350" eaLnBrk="1" fontAlgn="auto" hangingPunct="1">
              <a:spcAft>
                <a:spcPts val="0"/>
              </a:spcAft>
              <a:buFont typeface="Arial" panose="020B0604020202020204" pitchFamily="34" charset="0"/>
              <a:buAutoNum type="alphaUcPeriod"/>
              <a:defRPr/>
            </a:pPr>
            <a:r>
              <a:rPr lang="en-US" altLang="en-US" sz="2800" dirty="0"/>
              <a:t>An In-kind donation is the monetary value for goods or services. </a:t>
            </a:r>
          </a:p>
          <a:p>
            <a:pPr marL="0" indent="0" eaLnBrk="1" fontAlgn="auto" hangingPunct="1">
              <a:spcAft>
                <a:spcPts val="0"/>
              </a:spcAft>
              <a:buFont typeface="Arial" panose="020B0604020202020204" pitchFamily="34" charset="0"/>
              <a:buNone/>
              <a:defRPr/>
            </a:pPr>
            <a:r>
              <a:rPr lang="en-US" altLang="en-US" sz="2800" dirty="0"/>
              <a:t>Example:  If a club has a quilt making project and a member purchases materials to make a quilt and donates the quilt, that donation is in-kind with a value of what the quilt may be worth.  </a:t>
            </a:r>
          </a:p>
          <a:p>
            <a:pPr marL="0" indent="0" eaLnBrk="1" fontAlgn="auto" hangingPunct="1">
              <a:spcAft>
                <a:spcPts val="0"/>
              </a:spcAft>
              <a:buFont typeface="Arial" panose="020B0604020202020204" pitchFamily="34" charset="0"/>
              <a:buNone/>
              <a:defRPr/>
            </a:pPr>
            <a:r>
              <a:rPr lang="en-US" altLang="en-US" sz="2800" dirty="0"/>
              <a:t>GFWC has an in-kind donation guide for an estimated value of commonly donated items at www.GFWC.org.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D39544F-41F9-AD42-1F87-901C817A04E7}"/>
              </a:ext>
            </a:extLst>
          </p:cNvPr>
          <p:cNvSpPr>
            <a:spLocks noGrp="1"/>
          </p:cNvSpPr>
          <p:nvPr>
            <p:ph type="title"/>
          </p:nvPr>
        </p:nvSpPr>
        <p:spPr/>
        <p:txBody>
          <a:bodyPr/>
          <a:lstStyle/>
          <a:p>
            <a:pPr eaLnBrk="1" hangingPunct="1"/>
            <a:r>
              <a:rPr lang="en-US" altLang="en-US"/>
              <a:t>Let’s Report! Example #1</a:t>
            </a:r>
          </a:p>
        </p:txBody>
      </p:sp>
      <p:sp>
        <p:nvSpPr>
          <p:cNvPr id="41987" name="Rectangle 3">
            <a:extLst>
              <a:ext uri="{FF2B5EF4-FFF2-40B4-BE49-F238E27FC236}">
                <a16:creationId xmlns:a16="http://schemas.microsoft.com/office/drawing/2014/main" id="{B46779CF-464C-99D0-F21C-43F3047497DA}"/>
              </a:ext>
            </a:extLst>
          </p:cNvPr>
          <p:cNvSpPr>
            <a:spLocks noGrp="1" noChangeArrowheads="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What NOT to report:</a:t>
            </a:r>
          </a:p>
          <a:p>
            <a:pPr eaLnBrk="1" fontAlgn="auto" hangingPunct="1">
              <a:spcAft>
                <a:spcPts val="0"/>
              </a:spcAft>
              <a:defRPr/>
            </a:pPr>
            <a:endParaRPr lang="en-US" altLang="en-US" dirty="0"/>
          </a:p>
          <a:p>
            <a:pPr eaLnBrk="1" fontAlgn="auto" hangingPunct="1">
              <a:spcAft>
                <a:spcPts val="0"/>
              </a:spcAft>
              <a:defRPr/>
            </a:pPr>
            <a:r>
              <a:rPr lang="en-US" altLang="en-US" dirty="0"/>
              <a:t>Held a fundraiser in the fall.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BD68B1-4480-81C5-1E54-39B1D17F3F14}"/>
              </a:ext>
            </a:extLst>
          </p:cNvPr>
          <p:cNvSpPr>
            <a:spLocks noGrp="1"/>
          </p:cNvSpPr>
          <p:nvPr>
            <p:ph type="title"/>
          </p:nvPr>
        </p:nvSpPr>
        <p:spPr/>
        <p:txBody>
          <a:bodyPr/>
          <a:lstStyle/>
          <a:p>
            <a:pPr eaLnBrk="1" hangingPunct="1"/>
            <a:r>
              <a:rPr lang="en-US" altLang="en-US"/>
              <a:t>Let’s Report! Sample #2</a:t>
            </a:r>
          </a:p>
        </p:txBody>
      </p:sp>
      <p:sp>
        <p:nvSpPr>
          <p:cNvPr id="15363" name="Rectangle 3">
            <a:extLst>
              <a:ext uri="{FF2B5EF4-FFF2-40B4-BE49-F238E27FC236}">
                <a16:creationId xmlns:a16="http://schemas.microsoft.com/office/drawing/2014/main" id="{53488809-1333-F6B1-D1F4-30FA5D0F58B1}"/>
              </a:ext>
            </a:extLst>
          </p:cNvPr>
          <p:cNvSpPr>
            <a:spLocks noGrp="1"/>
          </p:cNvSpPr>
          <p:nvPr>
            <p:ph idx="1"/>
          </p:nvPr>
        </p:nvSpPr>
        <p:spPr/>
        <p:txBody>
          <a:bodyPr/>
          <a:lstStyle/>
          <a:p>
            <a:pPr eaLnBrk="1" hangingPunct="1">
              <a:lnSpc>
                <a:spcPct val="90000"/>
              </a:lnSpc>
            </a:pPr>
            <a:r>
              <a:rPr lang="en-US" altLang="en-US" sz="2400"/>
              <a:t>Name of Project:  </a:t>
            </a:r>
            <a:r>
              <a:rPr lang="en-US" altLang="en-US" sz="2400" b="1"/>
              <a:t>Freedom Rings Fall Festival</a:t>
            </a:r>
          </a:p>
          <a:p>
            <a:pPr eaLnBrk="1" hangingPunct="1">
              <a:lnSpc>
                <a:spcPct val="90000"/>
              </a:lnSpc>
            </a:pPr>
            <a:r>
              <a:rPr lang="en-US" altLang="en-US" sz="2400"/>
              <a:t>The GFWC Kings Mountain Woman’s Club (NC) helps host a community Fall Festival that has been a community tradition for 110 years.  A Thanksgiving meal was served to nearly 700 and the theme was “Freedom Rings”. A country store features aprons, pillows, homemade goodies and canned goods.  A booklet acknowledging businesses and industries that support the club is given to those in attendance.  Volunteers from the community assist with food, serving and clean up while local high school seniors work for community service credit.</a:t>
            </a:r>
          </a:p>
          <a:p>
            <a:pPr eaLnBrk="1" hangingPunct="1">
              <a:lnSpc>
                <a:spcPct val="90000"/>
              </a:lnSpc>
            </a:pPr>
            <a:r>
              <a:rPr lang="en-US" altLang="en-US" sz="2400"/>
              <a:t>29 members participated, spending 3,100 hours and giving $2,500 in donations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33DB1EF-2C05-E788-7FCD-248177E8249A}"/>
              </a:ext>
            </a:extLst>
          </p:cNvPr>
          <p:cNvSpPr>
            <a:spLocks noGrp="1"/>
          </p:cNvSpPr>
          <p:nvPr>
            <p:ph type="title"/>
          </p:nvPr>
        </p:nvSpPr>
        <p:spPr/>
        <p:txBody>
          <a:bodyPr/>
          <a:lstStyle/>
          <a:p>
            <a:pPr eaLnBrk="1" hangingPunct="1"/>
            <a:r>
              <a:rPr lang="en-US" altLang="en-US"/>
              <a:t>Let’s Report! Sample #3</a:t>
            </a:r>
          </a:p>
        </p:txBody>
      </p:sp>
      <p:sp>
        <p:nvSpPr>
          <p:cNvPr id="16387" name="Rectangle 3">
            <a:extLst>
              <a:ext uri="{FF2B5EF4-FFF2-40B4-BE49-F238E27FC236}">
                <a16:creationId xmlns:a16="http://schemas.microsoft.com/office/drawing/2014/main" id="{B1924E55-D5A5-A615-F9B5-0595D78114FC}"/>
              </a:ext>
            </a:extLst>
          </p:cNvPr>
          <p:cNvSpPr>
            <a:spLocks noGrp="1"/>
          </p:cNvSpPr>
          <p:nvPr>
            <p:ph idx="1"/>
          </p:nvPr>
        </p:nvSpPr>
        <p:spPr/>
        <p:txBody>
          <a:bodyPr/>
          <a:lstStyle/>
          <a:p>
            <a:pPr eaLnBrk="1" hangingPunct="1">
              <a:lnSpc>
                <a:spcPct val="90000"/>
              </a:lnSpc>
            </a:pPr>
            <a:r>
              <a:rPr lang="en-US" altLang="en-US" sz="2800"/>
              <a:t>Name of Project: </a:t>
            </a:r>
            <a:r>
              <a:rPr lang="en-US" altLang="en-US" sz="2800" b="1"/>
              <a:t>Arts for All!	</a:t>
            </a:r>
          </a:p>
          <a:p>
            <a:pPr eaLnBrk="1" hangingPunct="1">
              <a:lnSpc>
                <a:spcPct val="90000"/>
              </a:lnSpc>
            </a:pPr>
            <a:r>
              <a:rPr lang="en-US" altLang="en-US" sz="2800"/>
              <a:t>Members of the Murfreesboro Federated Woman’s Club (NC) supported their Arts Council. The Council is a group of volunteer artists and other individuals who have set up a building in which arts and crafts are taught to young beginning artists.  They also work with older adults to learn to knot, crochet, paint and draw. Members donated yarn and art supplies.</a:t>
            </a:r>
          </a:p>
          <a:p>
            <a:pPr eaLnBrk="1" hangingPunct="1">
              <a:lnSpc>
                <a:spcPct val="90000"/>
              </a:lnSpc>
            </a:pPr>
            <a:r>
              <a:rPr lang="en-US" altLang="en-US" sz="2800"/>
              <a:t>15 members volunteered 115 hours and made donations of $100 and in-kind donations of $88.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7F6D1F1-CCD6-60FD-CD85-E7494F04B101}"/>
              </a:ext>
            </a:extLst>
          </p:cNvPr>
          <p:cNvSpPr>
            <a:spLocks noGrp="1"/>
          </p:cNvSpPr>
          <p:nvPr>
            <p:ph type="title"/>
          </p:nvPr>
        </p:nvSpPr>
        <p:spPr/>
        <p:txBody>
          <a:bodyPr/>
          <a:lstStyle/>
          <a:p>
            <a:pPr eaLnBrk="1" hangingPunct="1"/>
            <a:r>
              <a:rPr lang="en-US" altLang="en-US"/>
              <a:t>Let’s Report! Sample #4</a:t>
            </a:r>
          </a:p>
        </p:txBody>
      </p:sp>
      <p:sp>
        <p:nvSpPr>
          <p:cNvPr id="17411" name="Rectangle 3">
            <a:extLst>
              <a:ext uri="{FF2B5EF4-FFF2-40B4-BE49-F238E27FC236}">
                <a16:creationId xmlns:a16="http://schemas.microsoft.com/office/drawing/2014/main" id="{83189320-9858-EAE6-9D79-952B184AC3A7}"/>
              </a:ext>
            </a:extLst>
          </p:cNvPr>
          <p:cNvSpPr>
            <a:spLocks noGrp="1"/>
          </p:cNvSpPr>
          <p:nvPr>
            <p:ph idx="1"/>
          </p:nvPr>
        </p:nvSpPr>
        <p:spPr/>
        <p:txBody>
          <a:bodyPr/>
          <a:lstStyle/>
          <a:p>
            <a:pPr eaLnBrk="1" hangingPunct="1">
              <a:lnSpc>
                <a:spcPct val="80000"/>
              </a:lnSpc>
            </a:pPr>
            <a:r>
              <a:rPr lang="en-US" altLang="en-US" sz="2400"/>
              <a:t>Name of Project: </a:t>
            </a:r>
            <a:r>
              <a:rPr lang="en-US" altLang="en-US" sz="2400" b="1"/>
              <a:t>Pansies for Progress Against Pancreatic Cancer	</a:t>
            </a:r>
          </a:p>
          <a:p>
            <a:pPr eaLnBrk="1" hangingPunct="1">
              <a:lnSpc>
                <a:spcPct val="80000"/>
              </a:lnSpc>
            </a:pPr>
            <a:r>
              <a:rPr lang="en-US" altLang="en-US" sz="2400"/>
              <a:t>This is the 7</a:t>
            </a:r>
            <a:r>
              <a:rPr lang="en-US" altLang="en-US" sz="2400" baseline="30000"/>
              <a:t>th</a:t>
            </a:r>
            <a:r>
              <a:rPr lang="en-US" altLang="en-US" sz="2400"/>
              <a:t> year our club participated in “Pansies for Progress”. The funds we raised are 100% donated to research being carried out at the Allstate University in finding a cure for pancreatic cancer. A check for $1200 was presented to the Pancreatic Cancer Alliance representative during an event that was held at the university to honor doctors, researchers and organizations that support the Alliance.  </a:t>
            </a:r>
          </a:p>
          <a:p>
            <a:pPr eaLnBrk="1" hangingPunct="1">
              <a:lnSpc>
                <a:spcPct val="80000"/>
              </a:lnSpc>
            </a:pPr>
            <a:r>
              <a:rPr lang="en-US" altLang="en-US" sz="2400"/>
              <a:t>To raise the funds, clubwomen preordered pots of pansies from a local wholesale farm and sold them at a fundraising event in April.</a:t>
            </a:r>
          </a:p>
          <a:p>
            <a:pPr eaLnBrk="1" hangingPunct="1">
              <a:lnSpc>
                <a:spcPct val="80000"/>
              </a:lnSpc>
            </a:pPr>
            <a:r>
              <a:rPr lang="en-US" altLang="en-US" sz="2400"/>
              <a:t>42 members / 75 hours / $1200 donated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03289AE7-35E7-1838-C0C6-74CC65D680B3}"/>
              </a:ext>
            </a:extLst>
          </p:cNvPr>
          <p:cNvSpPr>
            <a:spLocks noGrp="1"/>
          </p:cNvSpPr>
          <p:nvPr>
            <p:ph type="ctrTitle"/>
          </p:nvPr>
        </p:nvSpPr>
        <p:spPr/>
        <p:txBody>
          <a:bodyPr/>
          <a:lstStyle/>
          <a:p>
            <a:pPr eaLnBrk="1" hangingPunct="1"/>
            <a:r>
              <a:rPr lang="en-US" altLang="en-US"/>
              <a:t>Let’s Report Together!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E15C4338-629E-0C5E-FF0A-1A6A7449BD88}"/>
              </a:ext>
            </a:extLst>
          </p:cNvPr>
          <p:cNvSpPr>
            <a:spLocks noGrp="1" noChangeArrowheads="1"/>
          </p:cNvSpPr>
          <p:nvPr>
            <p:ph type="ctrTitle"/>
          </p:nvPr>
        </p:nvSpPr>
        <p:spPr>
          <a:xfrm>
            <a:off x="685800" y="609600"/>
            <a:ext cx="7772400" cy="917575"/>
          </a:xfrm>
        </p:spPr>
        <p:txBody>
          <a:bodyPr rtlCol="0">
            <a:normAutofit fontScale="90000"/>
          </a:bodyPr>
          <a:lstStyle/>
          <a:p>
            <a:pPr eaLnBrk="1" fontAlgn="auto" hangingPunct="1">
              <a:spcAft>
                <a:spcPts val="0"/>
              </a:spcAft>
              <a:defRPr/>
            </a:pPr>
            <a:r>
              <a:rPr lang="en-US" altLang="en-US" dirty="0"/>
              <a:t>Gather Report Forms</a:t>
            </a:r>
            <a:br>
              <a:rPr lang="en-US" altLang="en-US" dirty="0"/>
            </a:br>
            <a:endParaRPr lang="en-US" altLang="en-US" dirty="0"/>
          </a:p>
        </p:txBody>
      </p:sp>
      <p:sp>
        <p:nvSpPr>
          <p:cNvPr id="4" name="TextBox 3">
            <a:extLst>
              <a:ext uri="{FF2B5EF4-FFF2-40B4-BE49-F238E27FC236}">
                <a16:creationId xmlns:a16="http://schemas.microsoft.com/office/drawing/2014/main" id="{1F8D4AE7-A465-AF81-B462-62E821D9643D}"/>
              </a:ext>
            </a:extLst>
          </p:cNvPr>
          <p:cNvSpPr txBox="1"/>
          <p:nvPr/>
        </p:nvSpPr>
        <p:spPr>
          <a:xfrm>
            <a:off x="712788" y="1295400"/>
            <a:ext cx="7467600" cy="3913188"/>
          </a:xfrm>
          <a:prstGeom prst="rect">
            <a:avLst/>
          </a:prstGeom>
          <a:noFill/>
        </p:spPr>
        <p:txBody>
          <a:bodyPr>
            <a:spAutoFit/>
          </a:bodyPr>
          <a:lstStyle/>
          <a:p>
            <a:pPr marL="342900" indent="-342900" eaLnBrk="1" hangingPunct="1">
              <a:lnSpc>
                <a:spcPct val="150000"/>
              </a:lnSpc>
              <a:buFont typeface="Wingdings" panose="05000000000000000000" pitchFamily="2" charset="2"/>
              <a:buChar char="v"/>
              <a:defRPr/>
            </a:pPr>
            <a:r>
              <a:rPr lang="en-US" sz="2400" dirty="0">
                <a:latin typeface="+mj-lt"/>
                <a:cs typeface="Arial" charset="0"/>
              </a:rPr>
              <a:t>All reporting template forms are available at url:</a:t>
            </a:r>
          </a:p>
          <a:p>
            <a:pPr marL="800100" lvl="1" indent="-342900" eaLnBrk="1" hangingPunct="1">
              <a:lnSpc>
                <a:spcPct val="150000"/>
              </a:lnSpc>
              <a:buFont typeface="Wingdings" panose="05000000000000000000" pitchFamily="2" charset="2"/>
              <a:buChar char="v"/>
              <a:defRPr/>
            </a:pPr>
            <a:r>
              <a:rPr lang="en-US" sz="2400" dirty="0">
                <a:latin typeface="+mj-lt"/>
                <a:cs typeface="Arial" charset="0"/>
                <a:hlinkClick r:id="rId2"/>
              </a:rPr>
              <a:t>https://www.gfwc-wi.org/gfwcwi-reporting</a:t>
            </a:r>
            <a:endParaRPr lang="en-US" sz="2400" dirty="0">
              <a:latin typeface="+mj-lt"/>
              <a:cs typeface="Arial" charset="0"/>
            </a:endParaRPr>
          </a:p>
          <a:p>
            <a:pPr marL="800100" lvl="1" indent="-342900" eaLnBrk="1" hangingPunct="1">
              <a:lnSpc>
                <a:spcPct val="150000"/>
              </a:lnSpc>
              <a:buFont typeface="Wingdings" panose="05000000000000000000" pitchFamily="2" charset="2"/>
              <a:buChar char="v"/>
              <a:defRPr/>
            </a:pPr>
            <a:endParaRPr lang="en-US" sz="2400" dirty="0">
              <a:latin typeface="+mj-lt"/>
              <a:cs typeface="Arial" charset="0"/>
            </a:endParaRPr>
          </a:p>
          <a:p>
            <a:pPr marL="342900" indent="-342900" eaLnBrk="1" hangingPunct="1">
              <a:lnSpc>
                <a:spcPct val="150000"/>
              </a:lnSpc>
              <a:buFont typeface="Wingdings" panose="05000000000000000000" pitchFamily="2" charset="2"/>
              <a:buChar char="v"/>
              <a:defRPr/>
            </a:pPr>
            <a:r>
              <a:rPr lang="en-US" sz="2400" dirty="0">
                <a:latin typeface="+mj-lt"/>
                <a:cs typeface="Arial" charset="0"/>
              </a:rPr>
              <a:t>If your club needs assistance obtaining the forms, please contact Erin Epping at </a:t>
            </a:r>
            <a:r>
              <a:rPr lang="en-US" sz="2400" dirty="0">
                <a:latin typeface="+mj-lt"/>
                <a:cs typeface="Arial" charset="0"/>
                <a:hlinkClick r:id="rId3"/>
              </a:rPr>
              <a:t>eepping728@gmail.com</a:t>
            </a:r>
            <a:r>
              <a:rPr lang="en-US" sz="2400" dirty="0">
                <a:latin typeface="+mj-lt"/>
                <a:cs typeface="Arial" charset="0"/>
              </a:rPr>
              <a:t> or gfwcwi.webmaster@gmail.com</a:t>
            </a:r>
          </a:p>
          <a:p>
            <a:pPr marL="800100" lvl="1" indent="-342900" eaLnBrk="1" hangingPunct="1">
              <a:lnSpc>
                <a:spcPct val="150000"/>
              </a:lnSpc>
              <a:buFont typeface="Wingdings" panose="05000000000000000000" pitchFamily="2" charset="2"/>
              <a:buChar char="v"/>
              <a:defRPr/>
            </a:pPr>
            <a:endParaRPr lang="en-US" sz="2400" dirty="0">
              <a:latin typeface="+mj-lt"/>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1911D085-9B64-98ED-5DCD-7422ACD6E521}"/>
              </a:ext>
            </a:extLst>
          </p:cNvPr>
          <p:cNvSpPr>
            <a:spLocks noGrp="1" noChangeArrowheads="1"/>
          </p:cNvSpPr>
          <p:nvPr>
            <p:ph type="ctrTitle"/>
          </p:nvPr>
        </p:nvSpPr>
        <p:spPr>
          <a:xfrm>
            <a:off x="685800" y="609600"/>
            <a:ext cx="7772400" cy="917575"/>
          </a:xfrm>
        </p:spPr>
        <p:txBody>
          <a:bodyPr rtlCol="0">
            <a:normAutofit fontScale="90000"/>
          </a:bodyPr>
          <a:lstStyle/>
          <a:p>
            <a:pPr eaLnBrk="1" fontAlgn="auto" hangingPunct="1">
              <a:spcAft>
                <a:spcPts val="0"/>
              </a:spcAft>
              <a:defRPr/>
            </a:pPr>
            <a:r>
              <a:rPr lang="en-US" altLang="en-US" dirty="0"/>
              <a:t>What to do with a completed report</a:t>
            </a:r>
            <a:br>
              <a:rPr lang="en-US" altLang="en-US" dirty="0"/>
            </a:br>
            <a:endParaRPr lang="en-US" altLang="en-US" dirty="0"/>
          </a:p>
        </p:txBody>
      </p:sp>
      <p:sp>
        <p:nvSpPr>
          <p:cNvPr id="4" name="TextBox 3">
            <a:extLst>
              <a:ext uri="{FF2B5EF4-FFF2-40B4-BE49-F238E27FC236}">
                <a16:creationId xmlns:a16="http://schemas.microsoft.com/office/drawing/2014/main" id="{97AA3794-D54A-EFA9-8049-BABCC16054E0}"/>
              </a:ext>
            </a:extLst>
          </p:cNvPr>
          <p:cNvSpPr txBox="1"/>
          <p:nvPr/>
        </p:nvSpPr>
        <p:spPr>
          <a:xfrm>
            <a:off x="712788" y="1295400"/>
            <a:ext cx="7467600" cy="5451475"/>
          </a:xfrm>
          <a:prstGeom prst="rect">
            <a:avLst/>
          </a:prstGeom>
          <a:noFill/>
        </p:spPr>
        <p:txBody>
          <a:bodyPr>
            <a:spAutoFit/>
          </a:bodyPr>
          <a:lstStyle/>
          <a:p>
            <a:pPr eaLnBrk="1" hangingPunct="1">
              <a:defRPr/>
            </a:pPr>
            <a:r>
              <a:rPr lang="en-US" sz="2800" dirty="0">
                <a:latin typeface="+mj-lt"/>
                <a:cs typeface="Arial" charset="0"/>
              </a:rPr>
              <a:t>Submit to GFWC-WI:</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Emailed reports are preferred.</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Include a Club Report Information Form (1 per club).</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Include a GFWC Club Statistical Report Form (1 per club).</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Deadline is Tuesday, January 31, 2023.  Send them early if you can.</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Email all reports to: </a:t>
            </a:r>
          </a:p>
          <a:p>
            <a:pPr marL="800100" lvl="1" indent="-342900" eaLnBrk="1" hangingPunct="1">
              <a:lnSpc>
                <a:spcPct val="150000"/>
              </a:lnSpc>
              <a:buFont typeface="Wingdings" panose="05000000000000000000" pitchFamily="2" charset="2"/>
              <a:buChar char="v"/>
              <a:defRPr/>
            </a:pPr>
            <a:r>
              <a:rPr lang="en-US" sz="2400" dirty="0">
                <a:latin typeface="+mj-lt"/>
                <a:cs typeface="Arial" charset="0"/>
              </a:rPr>
              <a:t>Erin Epping, </a:t>
            </a:r>
            <a:r>
              <a:rPr lang="en-US" sz="2400" dirty="0">
                <a:latin typeface="+mj-lt"/>
                <a:cs typeface="Arial" charset="0"/>
                <a:hlinkClick r:id="rId2"/>
              </a:rPr>
              <a:t>eepping728@gmail.com</a:t>
            </a:r>
            <a:endParaRPr lang="en-US" sz="2400" dirty="0">
              <a:latin typeface="+mj-lt"/>
              <a:cs typeface="Arial" charset="0"/>
            </a:endParaRPr>
          </a:p>
          <a:p>
            <a:pPr lvl="1" eaLnBrk="1" hangingPunct="1">
              <a:lnSpc>
                <a:spcPct val="150000"/>
              </a:lnSpc>
              <a:defRPr/>
            </a:pPr>
            <a:endParaRPr lang="en-US" sz="2400" dirty="0">
              <a:latin typeface="+mj-lt"/>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016A5E-79FD-E3FC-FADF-5D08F094E43A}"/>
              </a:ext>
            </a:extLst>
          </p:cNvPr>
          <p:cNvSpPr>
            <a:spLocks noGrp="1"/>
          </p:cNvSpPr>
          <p:nvPr>
            <p:ph type="title"/>
          </p:nvPr>
        </p:nvSpPr>
        <p:spPr/>
        <p:txBody>
          <a:bodyPr/>
          <a:lstStyle/>
          <a:p>
            <a:pPr eaLnBrk="1" hangingPunct="1"/>
            <a:r>
              <a:rPr lang="en-US" altLang="en-US"/>
              <a:t>Today’s Agenda</a:t>
            </a:r>
          </a:p>
        </p:txBody>
      </p:sp>
      <p:sp>
        <p:nvSpPr>
          <p:cNvPr id="10243" name="Rectangle 3">
            <a:extLst>
              <a:ext uri="{FF2B5EF4-FFF2-40B4-BE49-F238E27FC236}">
                <a16:creationId xmlns:a16="http://schemas.microsoft.com/office/drawing/2014/main" id="{14D99233-DAD0-82B0-5778-699EF2F078C3}"/>
              </a:ext>
            </a:extLst>
          </p:cNvPr>
          <p:cNvSpPr>
            <a:spLocks noGrp="1" noChangeArrowheads="1"/>
          </p:cNvSpPr>
          <p:nvPr>
            <p:ph idx="1"/>
          </p:nvPr>
        </p:nvSpPr>
        <p:spPr>
          <a:xfrm>
            <a:off x="457200" y="1600200"/>
            <a:ext cx="8229600" cy="4876800"/>
          </a:xfrm>
        </p:spPr>
        <p:txBody>
          <a:bodyPr rtlCol="0">
            <a:normAutofit fontScale="92500" lnSpcReduction="10000"/>
          </a:bodyPr>
          <a:lstStyle/>
          <a:p>
            <a:pPr marL="514350" indent="-514350" eaLnBrk="1" fontAlgn="auto" hangingPunct="1">
              <a:spcAft>
                <a:spcPts val="0"/>
              </a:spcAft>
              <a:buFont typeface="+mj-lt"/>
              <a:buAutoNum type="arabicPeriod"/>
              <a:defRPr/>
            </a:pPr>
            <a:r>
              <a:rPr lang="en-US" altLang="en-US" dirty="0"/>
              <a:t>Let’s learn more about club reports</a:t>
            </a:r>
          </a:p>
          <a:p>
            <a:pPr lvl="1" eaLnBrk="1" fontAlgn="auto" hangingPunct="1">
              <a:spcAft>
                <a:spcPts val="0"/>
              </a:spcAft>
              <a:buFont typeface="Wingdings" panose="05000000000000000000" pitchFamily="2" charset="2"/>
              <a:buChar char="v"/>
              <a:defRPr/>
            </a:pPr>
            <a:r>
              <a:rPr lang="en-US" altLang="en-US" dirty="0"/>
              <a:t>Why do we do them</a:t>
            </a:r>
          </a:p>
          <a:p>
            <a:pPr lvl="1" eaLnBrk="1" fontAlgn="auto" hangingPunct="1">
              <a:spcAft>
                <a:spcPts val="0"/>
              </a:spcAft>
              <a:buFont typeface="Wingdings" panose="05000000000000000000" pitchFamily="2" charset="2"/>
              <a:buChar char="v"/>
              <a:defRPr/>
            </a:pPr>
            <a:r>
              <a:rPr lang="en-US" altLang="en-US" dirty="0"/>
              <a:t>When we do them</a:t>
            </a:r>
          </a:p>
          <a:p>
            <a:pPr lvl="1" eaLnBrk="1" fontAlgn="auto" hangingPunct="1">
              <a:spcAft>
                <a:spcPts val="0"/>
              </a:spcAft>
              <a:buFont typeface="Wingdings" panose="05000000000000000000" pitchFamily="2" charset="2"/>
              <a:buChar char="v"/>
              <a:defRPr/>
            </a:pPr>
            <a:r>
              <a:rPr lang="en-US" altLang="en-US" dirty="0"/>
              <a:t>Easy steps to write a report</a:t>
            </a:r>
          </a:p>
          <a:p>
            <a:pPr lvl="1" eaLnBrk="1" fontAlgn="auto" hangingPunct="1">
              <a:spcAft>
                <a:spcPts val="0"/>
              </a:spcAft>
              <a:buFont typeface="Wingdings" panose="05000000000000000000" pitchFamily="2" charset="2"/>
              <a:buChar char="v"/>
              <a:defRPr/>
            </a:pPr>
            <a:r>
              <a:rPr lang="en-US" altLang="en-US" dirty="0"/>
              <a:t>Tips &amp; Examples</a:t>
            </a:r>
          </a:p>
          <a:p>
            <a:pPr marL="514350" indent="-514350" eaLnBrk="1" fontAlgn="auto" hangingPunct="1">
              <a:spcAft>
                <a:spcPts val="0"/>
              </a:spcAft>
              <a:buFont typeface="+mj-lt"/>
              <a:buAutoNum type="arabicPeriod" startAt="2"/>
              <a:defRPr/>
            </a:pPr>
            <a:r>
              <a:rPr lang="en-US" altLang="en-US" dirty="0"/>
              <a:t>What to do with a completed report</a:t>
            </a:r>
          </a:p>
          <a:p>
            <a:pPr lvl="1" eaLnBrk="1" fontAlgn="auto" hangingPunct="1">
              <a:spcAft>
                <a:spcPts val="0"/>
              </a:spcAft>
              <a:buFont typeface="Wingdings" panose="05000000000000000000" pitchFamily="2" charset="2"/>
              <a:buChar char="v"/>
              <a:defRPr/>
            </a:pPr>
            <a:r>
              <a:rPr lang="en-US" altLang="en-US" dirty="0"/>
              <a:t>Submit to GFWC-WI </a:t>
            </a:r>
          </a:p>
          <a:p>
            <a:pPr lvl="1" eaLnBrk="1" fontAlgn="auto" hangingPunct="1">
              <a:spcAft>
                <a:spcPts val="0"/>
              </a:spcAft>
              <a:buFont typeface="Wingdings" panose="05000000000000000000" pitchFamily="2" charset="2"/>
              <a:buChar char="v"/>
              <a:defRPr/>
            </a:pPr>
            <a:r>
              <a:rPr lang="en-US" altLang="en-US" dirty="0"/>
              <a:t>Share with members and the Community</a:t>
            </a:r>
          </a:p>
          <a:p>
            <a:pPr marL="514350" indent="-514350" eaLnBrk="1" fontAlgn="auto" hangingPunct="1">
              <a:spcAft>
                <a:spcPts val="0"/>
              </a:spcAft>
              <a:buFont typeface="+mj-lt"/>
              <a:buAutoNum type="arabicPeriod" startAt="2"/>
              <a:defRPr/>
            </a:pPr>
            <a:r>
              <a:rPr lang="en-US" altLang="en-US" dirty="0"/>
              <a:t>Check list</a:t>
            </a:r>
          </a:p>
          <a:p>
            <a:pPr marL="514350" indent="-514350" eaLnBrk="1" fontAlgn="auto" hangingPunct="1">
              <a:spcAft>
                <a:spcPts val="0"/>
              </a:spcAft>
              <a:buFont typeface="+mj-lt"/>
              <a:buAutoNum type="arabicPeriod" startAt="2"/>
              <a:defRPr/>
            </a:pPr>
            <a:r>
              <a:rPr lang="en-US" altLang="en-US" dirty="0"/>
              <a:t>Q &amp; 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87936CB9-0A81-3B7B-DCDC-82C8CDEE0CE2}"/>
              </a:ext>
            </a:extLst>
          </p:cNvPr>
          <p:cNvSpPr>
            <a:spLocks noGrp="1" noChangeArrowheads="1"/>
          </p:cNvSpPr>
          <p:nvPr>
            <p:ph type="ctrTitle"/>
          </p:nvPr>
        </p:nvSpPr>
        <p:spPr>
          <a:xfrm>
            <a:off x="685800" y="609600"/>
            <a:ext cx="7772400" cy="917575"/>
          </a:xfrm>
        </p:spPr>
        <p:txBody>
          <a:bodyPr rtlCol="0">
            <a:normAutofit fontScale="90000"/>
          </a:bodyPr>
          <a:lstStyle/>
          <a:p>
            <a:pPr eaLnBrk="1" fontAlgn="auto" hangingPunct="1">
              <a:spcAft>
                <a:spcPts val="0"/>
              </a:spcAft>
              <a:defRPr/>
            </a:pPr>
            <a:r>
              <a:rPr lang="en-US" altLang="en-US" dirty="0"/>
              <a:t>What to do with a completed report</a:t>
            </a:r>
            <a:br>
              <a:rPr lang="en-US" altLang="en-US" dirty="0"/>
            </a:br>
            <a:endParaRPr lang="en-US" altLang="en-US" dirty="0"/>
          </a:p>
        </p:txBody>
      </p:sp>
      <p:sp>
        <p:nvSpPr>
          <p:cNvPr id="4" name="TextBox 3">
            <a:extLst>
              <a:ext uri="{FF2B5EF4-FFF2-40B4-BE49-F238E27FC236}">
                <a16:creationId xmlns:a16="http://schemas.microsoft.com/office/drawing/2014/main" id="{43CAD8EE-B882-5180-FC81-24A86ED7F8EE}"/>
              </a:ext>
            </a:extLst>
          </p:cNvPr>
          <p:cNvSpPr txBox="1"/>
          <p:nvPr/>
        </p:nvSpPr>
        <p:spPr>
          <a:xfrm>
            <a:off x="712788" y="1295400"/>
            <a:ext cx="7467600" cy="6191250"/>
          </a:xfrm>
          <a:prstGeom prst="rect">
            <a:avLst/>
          </a:prstGeom>
          <a:noFill/>
        </p:spPr>
        <p:txBody>
          <a:bodyPr>
            <a:spAutoFit/>
          </a:bodyPr>
          <a:lstStyle/>
          <a:p>
            <a:pPr eaLnBrk="1" hangingPunct="1">
              <a:defRPr/>
            </a:pPr>
            <a:r>
              <a:rPr lang="en-US" sz="2800" dirty="0">
                <a:latin typeface="+mj-lt"/>
                <a:cs typeface="Arial" charset="0"/>
              </a:rPr>
              <a:t>Share with members and the Community</a:t>
            </a:r>
          </a:p>
          <a:p>
            <a:pPr marL="342900" indent="-342900" eaLnBrk="1" hangingPunct="1">
              <a:buFont typeface="Wingdings" panose="05000000000000000000" pitchFamily="2" charset="2"/>
              <a:buChar char="v"/>
              <a:defRPr/>
            </a:pPr>
            <a:r>
              <a:rPr lang="en-US" sz="2400" dirty="0">
                <a:latin typeface="+mj-lt"/>
                <a:cs typeface="Arial" charset="0"/>
              </a:rPr>
              <a:t>Make a copy of the reports and share at a meeting.</a:t>
            </a:r>
          </a:p>
          <a:p>
            <a:pPr marL="342900" indent="-342900" eaLnBrk="1" hangingPunct="1">
              <a:buFont typeface="Wingdings" panose="05000000000000000000" pitchFamily="2" charset="2"/>
              <a:buChar char="v"/>
              <a:defRPr/>
            </a:pPr>
            <a:r>
              <a:rPr lang="en-US" sz="2400" dirty="0">
                <a:latin typeface="+mj-lt"/>
                <a:cs typeface="Arial" charset="0"/>
              </a:rPr>
              <a:t>Post stories on your club website.</a:t>
            </a:r>
          </a:p>
          <a:p>
            <a:pPr marL="342900" indent="-342900" eaLnBrk="1" hangingPunct="1">
              <a:buFont typeface="Wingdings" panose="05000000000000000000" pitchFamily="2" charset="2"/>
              <a:buChar char="v"/>
              <a:defRPr/>
            </a:pPr>
            <a:r>
              <a:rPr lang="en-US" sz="2400" dirty="0">
                <a:latin typeface="+mj-lt"/>
                <a:cs typeface="Arial" charset="0"/>
              </a:rPr>
              <a:t>Another idea is spread the reports over a few meetings and celebrate!</a:t>
            </a:r>
          </a:p>
          <a:p>
            <a:pPr marL="342900" indent="-342900" eaLnBrk="1" hangingPunct="1">
              <a:buFont typeface="Wingdings" panose="05000000000000000000" pitchFamily="2" charset="2"/>
              <a:buChar char="v"/>
              <a:defRPr/>
            </a:pPr>
            <a:r>
              <a:rPr lang="en-US" sz="2400" dirty="0">
                <a:latin typeface="+mj-lt"/>
                <a:cs typeface="Arial" charset="0"/>
              </a:rPr>
              <a:t>Create a photo opportunity.</a:t>
            </a:r>
          </a:p>
          <a:p>
            <a:pPr marL="342900" indent="-342900" eaLnBrk="1" hangingPunct="1">
              <a:buFont typeface="Wingdings" panose="05000000000000000000" pitchFamily="2" charset="2"/>
              <a:buChar char="v"/>
              <a:defRPr/>
            </a:pPr>
            <a:r>
              <a:rPr lang="en-US" sz="2400" dirty="0">
                <a:latin typeface="+mj-lt"/>
                <a:cs typeface="Arial" charset="0"/>
              </a:rPr>
              <a:t>Prepare a press release for the local news media; include one or more projects.</a:t>
            </a:r>
          </a:p>
          <a:p>
            <a:pPr marL="342900" indent="-342900" eaLnBrk="1" hangingPunct="1">
              <a:buFont typeface="Wingdings" panose="05000000000000000000" pitchFamily="2" charset="2"/>
              <a:buChar char="v"/>
              <a:defRPr/>
            </a:pPr>
            <a:r>
              <a:rPr lang="en-US" sz="2400" dirty="0">
                <a:latin typeface="+mj-lt"/>
                <a:cs typeface="Arial" charset="0"/>
              </a:rPr>
              <a:t>Do this as projects are completed or on a special day, for example on Federation Day, April 24</a:t>
            </a:r>
            <a:r>
              <a:rPr lang="en-US" sz="2400" baseline="30000" dirty="0">
                <a:latin typeface="+mj-lt"/>
                <a:cs typeface="Arial" charset="0"/>
              </a:rPr>
              <a:t>th</a:t>
            </a:r>
            <a:r>
              <a:rPr lang="en-US" sz="2400" dirty="0">
                <a:latin typeface="+mj-lt"/>
                <a:cs typeface="Arial" charset="0"/>
              </a:rPr>
              <a:t>.</a:t>
            </a:r>
          </a:p>
          <a:p>
            <a:pPr marL="342900" indent="-342900" eaLnBrk="1" hangingPunct="1">
              <a:buFont typeface="Wingdings" panose="05000000000000000000" pitchFamily="2" charset="2"/>
              <a:buChar char="v"/>
              <a:defRPr/>
            </a:pPr>
            <a:r>
              <a:rPr lang="en-US" sz="2400" dirty="0">
                <a:latin typeface="+mj-lt"/>
                <a:cs typeface="Arial" charset="0"/>
              </a:rPr>
              <a:t>Share a few project reports at an event to recruit new members.</a:t>
            </a:r>
          </a:p>
          <a:p>
            <a:pPr marL="342900" indent="-342900" eaLnBrk="1" hangingPunct="1">
              <a:buFont typeface="Wingdings" panose="05000000000000000000" pitchFamily="2" charset="2"/>
              <a:buChar char="v"/>
              <a:defRPr/>
            </a:pPr>
            <a:r>
              <a:rPr lang="en-US" sz="2400" dirty="0">
                <a:latin typeface="+mj-lt"/>
                <a:cs typeface="Arial" charset="0"/>
              </a:rPr>
              <a:t>Club presidents may share a summary of projects at District meetings.</a:t>
            </a:r>
          </a:p>
          <a:p>
            <a:pPr marL="342900" indent="-342900" eaLnBrk="1" hangingPunct="1">
              <a:buFont typeface="Wingdings" panose="05000000000000000000" pitchFamily="2" charset="2"/>
              <a:buChar char="v"/>
              <a:defRPr/>
            </a:pPr>
            <a:r>
              <a:rPr lang="en-US" sz="2400" dirty="0">
                <a:latin typeface="+mj-lt"/>
                <a:cs typeface="Arial" charset="0"/>
              </a:rPr>
              <a:t>Be creative!</a:t>
            </a:r>
          </a:p>
          <a:p>
            <a:pPr marL="800100" lvl="1" indent="-342900" eaLnBrk="1" hangingPunct="1">
              <a:lnSpc>
                <a:spcPct val="150000"/>
              </a:lnSpc>
              <a:buFont typeface="Wingdings" panose="05000000000000000000" pitchFamily="2" charset="2"/>
              <a:buChar char="v"/>
              <a:defRPr/>
            </a:pPr>
            <a:endParaRPr lang="en-US" sz="2400" dirty="0">
              <a:latin typeface="+mj-lt"/>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FCF1B914-0FC3-3D03-AEE9-B12A804C6F6C}"/>
              </a:ext>
            </a:extLst>
          </p:cNvPr>
          <p:cNvSpPr>
            <a:spLocks noGrp="1"/>
          </p:cNvSpPr>
          <p:nvPr>
            <p:ph type="ctrTitle"/>
          </p:nvPr>
        </p:nvSpPr>
        <p:spPr>
          <a:xfrm>
            <a:off x="685800" y="304800"/>
            <a:ext cx="7772400" cy="1146175"/>
          </a:xfrm>
        </p:spPr>
        <p:txBody>
          <a:bodyPr/>
          <a:lstStyle/>
          <a:p>
            <a:pPr eaLnBrk="1" hangingPunct="1"/>
            <a:r>
              <a:rPr lang="en-US" altLang="en-US"/>
              <a:t>Check List</a:t>
            </a:r>
          </a:p>
        </p:txBody>
      </p:sp>
      <p:sp>
        <p:nvSpPr>
          <p:cNvPr id="2" name="TextBox 1">
            <a:extLst>
              <a:ext uri="{FF2B5EF4-FFF2-40B4-BE49-F238E27FC236}">
                <a16:creationId xmlns:a16="http://schemas.microsoft.com/office/drawing/2014/main" id="{F9A2552A-3E4C-88F6-48FE-5231969E3EE3}"/>
              </a:ext>
            </a:extLst>
          </p:cNvPr>
          <p:cNvSpPr txBox="1"/>
          <p:nvPr/>
        </p:nvSpPr>
        <p:spPr>
          <a:xfrm>
            <a:off x="762000" y="1339850"/>
            <a:ext cx="7881938" cy="5108575"/>
          </a:xfrm>
          <a:prstGeom prst="rect">
            <a:avLst/>
          </a:prstGeom>
          <a:noFill/>
        </p:spPr>
        <p:txBody>
          <a:bodyPr>
            <a:spAutoFit/>
          </a:bodyPr>
          <a:lstStyle/>
          <a:p>
            <a:pPr marL="342900" indent="-342900" eaLnBrk="1" hangingPunct="1">
              <a:buFont typeface="+mj-lt"/>
              <a:buAutoNum type="arabicPeriod"/>
              <a:defRPr/>
            </a:pPr>
            <a:r>
              <a:rPr lang="en-US" sz="2800" dirty="0">
                <a:latin typeface="+mj-lt"/>
                <a:cs typeface="Arial" charset="0"/>
              </a:rPr>
              <a:t>Have we collected volunteer hours for our club projects?</a:t>
            </a:r>
          </a:p>
          <a:p>
            <a:pPr marL="342900" indent="-342900" eaLnBrk="1" hangingPunct="1">
              <a:buFont typeface="+mj-lt"/>
              <a:buAutoNum type="arabicPeriod"/>
              <a:defRPr/>
            </a:pPr>
            <a:r>
              <a:rPr lang="en-US" sz="2800" dirty="0">
                <a:latin typeface="+mj-lt"/>
                <a:cs typeface="Arial" charset="0"/>
              </a:rPr>
              <a:t>Is there a name for each project?</a:t>
            </a:r>
          </a:p>
          <a:p>
            <a:pPr marL="342900" indent="-342900" eaLnBrk="1" hangingPunct="1">
              <a:buFont typeface="+mj-lt"/>
              <a:buAutoNum type="arabicPeriod"/>
              <a:defRPr/>
            </a:pPr>
            <a:r>
              <a:rPr lang="en-US" sz="2800" dirty="0">
                <a:latin typeface="+mj-lt"/>
                <a:cs typeface="Arial" charset="0"/>
              </a:rPr>
              <a:t>Have we assigned the project to a GFWC category?</a:t>
            </a:r>
          </a:p>
          <a:p>
            <a:pPr marL="342900" indent="-342900" eaLnBrk="1" hangingPunct="1">
              <a:buFont typeface="+mj-lt"/>
              <a:buAutoNum type="arabicPeriod"/>
              <a:defRPr/>
            </a:pPr>
            <a:r>
              <a:rPr lang="en-US" sz="2800" dirty="0">
                <a:latin typeface="+mj-lt"/>
                <a:cs typeface="Arial" charset="0"/>
              </a:rPr>
              <a:t>Tell the story for each project.</a:t>
            </a:r>
          </a:p>
          <a:p>
            <a:pPr marL="342900" indent="-342900" eaLnBrk="1" hangingPunct="1">
              <a:buFont typeface="+mj-lt"/>
              <a:buAutoNum type="arabicPeriod"/>
              <a:defRPr/>
            </a:pPr>
            <a:r>
              <a:rPr lang="en-US" sz="2800" dirty="0">
                <a:latin typeface="+mj-lt"/>
                <a:cs typeface="Arial" charset="0"/>
              </a:rPr>
              <a:t>Is it typed?</a:t>
            </a:r>
          </a:p>
          <a:p>
            <a:pPr marL="342900" indent="-342900" eaLnBrk="1" hangingPunct="1">
              <a:buFont typeface="+mj-lt"/>
              <a:buAutoNum type="arabicPeriod"/>
              <a:defRPr/>
            </a:pPr>
            <a:r>
              <a:rPr lang="en-US" sz="2800" dirty="0">
                <a:latin typeface="+mj-lt"/>
                <a:cs typeface="Arial" charset="0"/>
              </a:rPr>
              <a:t>Are we able to email the reports?</a:t>
            </a:r>
          </a:p>
          <a:p>
            <a:pPr marL="342900" indent="-342900" eaLnBrk="1" hangingPunct="1">
              <a:buFont typeface="+mj-lt"/>
              <a:buAutoNum type="arabicPeriod"/>
              <a:defRPr/>
            </a:pPr>
            <a:r>
              <a:rPr lang="en-US" sz="2800" dirty="0">
                <a:latin typeface="+mj-lt"/>
                <a:cs typeface="Arial" charset="0"/>
              </a:rPr>
              <a:t>Did we include the Club Information Form?</a:t>
            </a:r>
          </a:p>
          <a:p>
            <a:pPr marL="342900" indent="-342900" eaLnBrk="1" hangingPunct="1">
              <a:buFont typeface="+mj-lt"/>
              <a:buAutoNum type="arabicPeriod"/>
              <a:defRPr/>
            </a:pPr>
            <a:r>
              <a:rPr lang="en-US" sz="2800" dirty="0">
                <a:latin typeface="+mj-lt"/>
                <a:cs typeface="Arial" charset="0"/>
              </a:rPr>
              <a:t>Did we include the Club Statistical Form?</a:t>
            </a:r>
          </a:p>
          <a:p>
            <a:pPr marL="342900" indent="-342900" eaLnBrk="1" hangingPunct="1">
              <a:buFont typeface="+mj-lt"/>
              <a:buAutoNum type="arabicPeriod"/>
              <a:defRPr/>
            </a:pPr>
            <a:r>
              <a:rPr lang="en-US" sz="2800" dirty="0">
                <a:latin typeface="+mj-lt"/>
                <a:cs typeface="Arial" charset="0"/>
              </a:rPr>
              <a:t>Deadline is Tuesday, January 31, 2023.</a:t>
            </a:r>
          </a:p>
          <a:p>
            <a:pPr marL="342900" indent="-342900" eaLnBrk="1" hangingPunct="1">
              <a:buFont typeface="+mj-lt"/>
              <a:buAutoNum type="arabicPeriod"/>
              <a:defRPr/>
            </a:pPr>
            <a:r>
              <a:rPr lang="en-US" sz="2800" dirty="0">
                <a:latin typeface="+mj-lt"/>
                <a:cs typeface="Arial" charset="0"/>
              </a:rPr>
              <a:t>Email club reports to Erin Epping.</a:t>
            </a:r>
          </a:p>
          <a:p>
            <a:pPr marL="342900" indent="-342900" eaLnBrk="1" hangingPunct="1">
              <a:buFont typeface="+mj-lt"/>
              <a:buAutoNum type="arabicPeriod"/>
              <a:defRPr/>
            </a:pPr>
            <a:endParaRPr lang="en-US" dirty="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CFB2F17A-C656-9AE9-99FC-96B137BE5C71}"/>
              </a:ext>
            </a:extLst>
          </p:cNvPr>
          <p:cNvSpPr>
            <a:spLocks noGrp="1"/>
          </p:cNvSpPr>
          <p:nvPr>
            <p:ph type="ctrTitle"/>
          </p:nvPr>
        </p:nvSpPr>
        <p:spPr>
          <a:xfrm>
            <a:off x="685800" y="1905000"/>
            <a:ext cx="7772400" cy="3124200"/>
          </a:xfrm>
        </p:spPr>
        <p:txBody>
          <a:bodyPr/>
          <a:lstStyle/>
          <a:p>
            <a:pPr eaLnBrk="1" hangingPunct="1"/>
            <a:r>
              <a:rPr lang="en-US" altLang="en-US"/>
              <a:t>Q &amp; A</a:t>
            </a:r>
            <a:br>
              <a:rPr lang="en-US" altLang="en-US"/>
            </a:br>
            <a:br>
              <a:rPr lang="en-US" altLang="en-US"/>
            </a:br>
            <a:r>
              <a:rPr lang="en-US" altLang="en-US"/>
              <a:t>Thank you and </a:t>
            </a:r>
            <a:br>
              <a:rPr lang="en-US" altLang="en-US"/>
            </a:br>
            <a:r>
              <a:rPr lang="en-US" altLang="en-US"/>
              <a:t>Happy Reporting!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5DCFBA3C-372E-7BAE-514A-710C9A4033B5}"/>
              </a:ext>
            </a:extLst>
          </p:cNvPr>
          <p:cNvSpPr>
            <a:spLocks noGrp="1"/>
          </p:cNvSpPr>
          <p:nvPr>
            <p:ph type="title"/>
          </p:nvPr>
        </p:nvSpPr>
        <p:spPr>
          <a:xfrm>
            <a:off x="457200" y="304800"/>
            <a:ext cx="8229600" cy="1143000"/>
          </a:xfrm>
        </p:spPr>
        <p:txBody>
          <a:bodyPr/>
          <a:lstStyle/>
          <a:p>
            <a:pPr eaLnBrk="1" hangingPunct="1"/>
            <a:r>
              <a:rPr lang="en-US" altLang="en-US"/>
              <a:t>Why write club reports?</a:t>
            </a:r>
          </a:p>
        </p:txBody>
      </p:sp>
      <p:sp>
        <p:nvSpPr>
          <p:cNvPr id="14344" name="Rectangle 8">
            <a:extLst>
              <a:ext uri="{FF2B5EF4-FFF2-40B4-BE49-F238E27FC236}">
                <a16:creationId xmlns:a16="http://schemas.microsoft.com/office/drawing/2014/main" id="{1A9AEC6B-0FA7-43A3-9AC8-2031256A592F}"/>
              </a:ext>
            </a:extLst>
          </p:cNvPr>
          <p:cNvSpPr>
            <a:spLocks noGrp="1" noChangeArrowheads="1"/>
          </p:cNvSpPr>
          <p:nvPr>
            <p:ph idx="1"/>
          </p:nvPr>
        </p:nvSpPr>
        <p:spPr/>
        <p:txBody>
          <a:bodyPr rtlCol="0">
            <a:normAutofit fontScale="77500" lnSpcReduction="20000"/>
          </a:bodyPr>
          <a:lstStyle/>
          <a:p>
            <a:pPr eaLnBrk="1" fontAlgn="auto" hangingPunct="1">
              <a:lnSpc>
                <a:spcPct val="150000"/>
              </a:lnSpc>
              <a:spcAft>
                <a:spcPts val="0"/>
              </a:spcAft>
              <a:buFont typeface="Wingdings" panose="05000000000000000000" pitchFamily="2" charset="2"/>
              <a:buChar char="v"/>
              <a:defRPr/>
            </a:pPr>
            <a:r>
              <a:rPr lang="en-US" altLang="en-US" sz="2400" dirty="0"/>
              <a:t>Document a snapshot of your club’s successes!</a:t>
            </a:r>
          </a:p>
          <a:p>
            <a:pPr eaLnBrk="1" fontAlgn="auto" hangingPunct="1">
              <a:lnSpc>
                <a:spcPct val="150000"/>
              </a:lnSpc>
              <a:spcAft>
                <a:spcPts val="0"/>
              </a:spcAft>
              <a:buFont typeface="Wingdings" panose="05000000000000000000" pitchFamily="2" charset="2"/>
              <a:buChar char="v"/>
              <a:defRPr/>
            </a:pPr>
            <a:r>
              <a:rPr lang="en-US" altLang="en-US" sz="2400" dirty="0"/>
              <a:t>Describes the great things your club is doing; easy to share with all members and the community.</a:t>
            </a:r>
          </a:p>
          <a:p>
            <a:pPr eaLnBrk="1" fontAlgn="auto" hangingPunct="1">
              <a:lnSpc>
                <a:spcPct val="150000"/>
              </a:lnSpc>
              <a:spcAft>
                <a:spcPts val="0"/>
              </a:spcAft>
              <a:buFont typeface="Wingdings" panose="05000000000000000000" pitchFamily="2" charset="2"/>
              <a:buChar char="v"/>
              <a:defRPr/>
            </a:pPr>
            <a:r>
              <a:rPr lang="en-US" altLang="en-US" sz="2400" dirty="0"/>
              <a:t>Bragging rights!</a:t>
            </a:r>
          </a:p>
          <a:p>
            <a:pPr eaLnBrk="1" fontAlgn="auto" hangingPunct="1">
              <a:lnSpc>
                <a:spcPct val="150000"/>
              </a:lnSpc>
              <a:spcAft>
                <a:spcPts val="0"/>
              </a:spcAft>
              <a:buFont typeface="Wingdings" panose="05000000000000000000" pitchFamily="2" charset="2"/>
              <a:buChar char="v"/>
              <a:defRPr/>
            </a:pPr>
            <a:r>
              <a:rPr lang="en-US" altLang="en-US" sz="2400" dirty="0"/>
              <a:t>Prove your non-profit status.</a:t>
            </a:r>
          </a:p>
          <a:p>
            <a:pPr eaLnBrk="1" fontAlgn="auto" hangingPunct="1">
              <a:lnSpc>
                <a:spcPct val="150000"/>
              </a:lnSpc>
              <a:spcAft>
                <a:spcPts val="0"/>
              </a:spcAft>
              <a:buFont typeface="Wingdings" panose="05000000000000000000" pitchFamily="2" charset="2"/>
              <a:buChar char="v"/>
              <a:defRPr/>
            </a:pPr>
            <a:r>
              <a:rPr lang="en-US" altLang="en-US" sz="2400" dirty="0"/>
              <a:t>Share your reports with others:  District, State and Internationally.</a:t>
            </a:r>
          </a:p>
          <a:p>
            <a:pPr eaLnBrk="1" fontAlgn="auto" hangingPunct="1">
              <a:lnSpc>
                <a:spcPct val="150000"/>
              </a:lnSpc>
              <a:spcAft>
                <a:spcPts val="0"/>
              </a:spcAft>
              <a:buFont typeface="Wingdings" panose="05000000000000000000" pitchFamily="2" charset="2"/>
              <a:buChar char="v"/>
              <a:defRPr/>
            </a:pPr>
            <a:r>
              <a:rPr lang="en-US" altLang="en-US" sz="2400" dirty="0"/>
              <a:t>Help other clubs - they may wish to do what you are doing.</a:t>
            </a:r>
          </a:p>
          <a:p>
            <a:pPr eaLnBrk="1" fontAlgn="auto" hangingPunct="1">
              <a:lnSpc>
                <a:spcPct val="150000"/>
              </a:lnSpc>
              <a:spcAft>
                <a:spcPts val="0"/>
              </a:spcAft>
              <a:buFont typeface="Wingdings" panose="05000000000000000000" pitchFamily="2" charset="2"/>
              <a:buChar char="v"/>
              <a:defRPr/>
            </a:pPr>
            <a:r>
              <a:rPr lang="en-US" altLang="en-US" sz="2400" dirty="0"/>
              <a:t>Help in bringing new club members.</a:t>
            </a:r>
          </a:p>
          <a:p>
            <a:pPr eaLnBrk="1" fontAlgn="auto" hangingPunct="1">
              <a:lnSpc>
                <a:spcPct val="150000"/>
              </a:lnSpc>
              <a:spcAft>
                <a:spcPts val="0"/>
              </a:spcAft>
              <a:buFont typeface="Wingdings" panose="05000000000000000000" pitchFamily="2" charset="2"/>
              <a:buChar char="v"/>
              <a:defRPr/>
            </a:pPr>
            <a:r>
              <a:rPr lang="en-US" altLang="en-US" sz="2400" dirty="0"/>
              <a:t>Supports the GFWC-WI State reporting process to International.</a:t>
            </a:r>
          </a:p>
          <a:p>
            <a:pPr eaLnBrk="1" fontAlgn="auto" hangingPunct="1">
              <a:lnSpc>
                <a:spcPct val="150000"/>
              </a:lnSpc>
              <a:spcAft>
                <a:spcPts val="0"/>
              </a:spcAft>
              <a:buFont typeface="Wingdings" panose="05000000000000000000" pitchFamily="2" charset="2"/>
              <a:buChar char="v"/>
              <a:defRPr/>
            </a:pPr>
            <a:r>
              <a:rPr lang="en-US" altLang="en-US" sz="2400" dirty="0"/>
              <a:t>Win Awards at State and International.</a:t>
            </a:r>
          </a:p>
          <a:p>
            <a:pPr eaLnBrk="1" fontAlgn="auto" hangingPunct="1">
              <a:lnSpc>
                <a:spcPct val="150000"/>
              </a:lnSpc>
              <a:spcAft>
                <a:spcPts val="0"/>
              </a:spcAft>
              <a:buFont typeface="Wingdings" panose="05000000000000000000" pitchFamily="2" charset="2"/>
              <a:buChar char="v"/>
              <a:defRPr/>
            </a:pP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C979512-50E0-B540-2381-1A3EB8B5534F}"/>
              </a:ext>
            </a:extLst>
          </p:cNvPr>
          <p:cNvSpPr>
            <a:spLocks noGrp="1"/>
          </p:cNvSpPr>
          <p:nvPr>
            <p:ph type="title"/>
          </p:nvPr>
        </p:nvSpPr>
        <p:spPr>
          <a:xfrm>
            <a:off x="457200" y="304800"/>
            <a:ext cx="8229600" cy="1143000"/>
          </a:xfrm>
        </p:spPr>
        <p:txBody>
          <a:bodyPr/>
          <a:lstStyle/>
          <a:p>
            <a:pPr eaLnBrk="1" hangingPunct="1"/>
            <a:r>
              <a:rPr lang="en-US" altLang="en-US"/>
              <a:t>When do we do them?</a:t>
            </a:r>
          </a:p>
        </p:txBody>
      </p:sp>
      <p:sp>
        <p:nvSpPr>
          <p:cNvPr id="5123" name="Rectangle 8">
            <a:extLst>
              <a:ext uri="{FF2B5EF4-FFF2-40B4-BE49-F238E27FC236}">
                <a16:creationId xmlns:a16="http://schemas.microsoft.com/office/drawing/2014/main" id="{C1C6847F-E78F-1DF4-6BA0-87B7C16038B6}"/>
              </a:ext>
            </a:extLst>
          </p:cNvPr>
          <p:cNvSpPr>
            <a:spLocks noGrp="1"/>
          </p:cNvSpPr>
          <p:nvPr>
            <p:ph idx="1"/>
          </p:nvPr>
        </p:nvSpPr>
        <p:spPr/>
        <p:txBody>
          <a:bodyPr/>
          <a:lstStyle/>
          <a:p>
            <a:pPr eaLnBrk="1" hangingPunct="1">
              <a:lnSpc>
                <a:spcPct val="150000"/>
              </a:lnSpc>
              <a:buFont typeface="Wingdings" panose="05000000000000000000" pitchFamily="2" charset="2"/>
              <a:buChar char="v"/>
            </a:pPr>
            <a:r>
              <a:rPr lang="en-US" altLang="en-US" sz="2400"/>
              <a:t>Two options:</a:t>
            </a:r>
          </a:p>
          <a:p>
            <a:pPr lvl="1" eaLnBrk="1" hangingPunct="1">
              <a:lnSpc>
                <a:spcPct val="150000"/>
              </a:lnSpc>
              <a:buFont typeface="Arial" panose="020B0604020202020204" pitchFamily="34" charset="0"/>
              <a:buChar char="•"/>
            </a:pPr>
            <a:r>
              <a:rPr lang="en-US" altLang="en-US" sz="2000"/>
              <a:t>Write your reports as soon as the project is completed and keep them until all club reports are needed to be sent to GFWC-WI.</a:t>
            </a:r>
          </a:p>
          <a:p>
            <a:pPr lvl="1" eaLnBrk="1" hangingPunct="1">
              <a:lnSpc>
                <a:spcPct val="150000"/>
              </a:lnSpc>
              <a:buFont typeface="Arial" panose="020B0604020202020204" pitchFamily="34" charset="0"/>
              <a:buChar char="•"/>
            </a:pPr>
            <a:r>
              <a:rPr lang="en-US" altLang="en-US" sz="2000"/>
              <a:t>Write all your reports at the end of the year.</a:t>
            </a:r>
          </a:p>
          <a:p>
            <a:pPr eaLnBrk="1" hangingPunct="1">
              <a:lnSpc>
                <a:spcPct val="150000"/>
              </a:lnSpc>
              <a:buFont typeface="Wingdings" panose="05000000000000000000" pitchFamily="2" charset="2"/>
              <a:buChar char="v"/>
            </a:pPr>
            <a:r>
              <a:rPr lang="en-US" altLang="en-US" sz="2400"/>
              <a:t>Reports are based on calendar year, January to December.</a:t>
            </a:r>
          </a:p>
          <a:p>
            <a:pPr eaLnBrk="1" hangingPunct="1">
              <a:lnSpc>
                <a:spcPct val="150000"/>
              </a:lnSpc>
              <a:buFont typeface="Wingdings" panose="05000000000000000000" pitchFamily="2" charset="2"/>
              <a:buChar char="v"/>
            </a:pPr>
            <a:r>
              <a:rPr lang="en-US" altLang="en-US" sz="2400"/>
              <a:t>All reports are due to GFWC-WI by January 31</a:t>
            </a:r>
            <a:r>
              <a:rPr lang="en-US" altLang="en-US" sz="2400" baseline="30000"/>
              <a:t>st</a:t>
            </a:r>
            <a:r>
              <a:rPr lang="en-US" altLang="en-US" sz="2400"/>
              <a:t> for the projects from the previous year. For example, all projects from 2022 need to be reported and submitted by January 31, 2023.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68571D2-A3CA-B3FD-D11D-5CD1554C6E7D}"/>
              </a:ext>
            </a:extLst>
          </p:cNvPr>
          <p:cNvSpPr>
            <a:spLocks noGrp="1"/>
          </p:cNvSpPr>
          <p:nvPr>
            <p:ph type="title"/>
          </p:nvPr>
        </p:nvSpPr>
        <p:spPr>
          <a:xfrm>
            <a:off x="457200" y="304800"/>
            <a:ext cx="8229600" cy="1143000"/>
          </a:xfrm>
        </p:spPr>
        <p:txBody>
          <a:bodyPr/>
          <a:lstStyle/>
          <a:p>
            <a:pPr eaLnBrk="1" hangingPunct="1"/>
            <a:r>
              <a:rPr lang="en-US" altLang="en-US"/>
              <a:t>Easy Steps to Write a Report</a:t>
            </a:r>
          </a:p>
        </p:txBody>
      </p:sp>
      <p:sp>
        <p:nvSpPr>
          <p:cNvPr id="14344" name="Rectangle 8">
            <a:extLst>
              <a:ext uri="{FF2B5EF4-FFF2-40B4-BE49-F238E27FC236}">
                <a16:creationId xmlns:a16="http://schemas.microsoft.com/office/drawing/2014/main" id="{EC90DB60-B4E9-0277-F2AE-52648F55ACFC}"/>
              </a:ext>
            </a:extLst>
          </p:cNvPr>
          <p:cNvSpPr>
            <a:spLocks noGrp="1" noChangeArrowheads="1"/>
          </p:cNvSpPr>
          <p:nvPr>
            <p:ph idx="1"/>
          </p:nvPr>
        </p:nvSpPr>
        <p:spPr/>
        <p:txBody>
          <a:bodyPr rtlCol="0">
            <a:normAutofit fontScale="85000" lnSpcReduction="10000"/>
          </a:bodyPr>
          <a:lstStyle/>
          <a:p>
            <a:pPr marL="0" indent="0" eaLnBrk="1" fontAlgn="auto" hangingPunct="1">
              <a:lnSpc>
                <a:spcPct val="150000"/>
              </a:lnSpc>
              <a:spcAft>
                <a:spcPts val="0"/>
              </a:spcAft>
              <a:buFont typeface="Arial" panose="020B0604020202020204" pitchFamily="34" charset="0"/>
              <a:buNone/>
              <a:defRPr/>
            </a:pPr>
            <a:r>
              <a:rPr lang="en-US" altLang="en-US" sz="2400" dirty="0"/>
              <a:t>Before we start – Some decisions to make:</a:t>
            </a:r>
          </a:p>
          <a:p>
            <a:pPr eaLnBrk="1" fontAlgn="auto" hangingPunct="1">
              <a:lnSpc>
                <a:spcPct val="150000"/>
              </a:lnSpc>
              <a:spcAft>
                <a:spcPts val="0"/>
              </a:spcAft>
              <a:buFont typeface="Wingdings" panose="05000000000000000000" pitchFamily="2" charset="2"/>
              <a:buChar char="v"/>
              <a:defRPr/>
            </a:pPr>
            <a:r>
              <a:rPr lang="en-US" altLang="en-US" sz="2400" dirty="0"/>
              <a:t>Know your projects. A project can be reported if it’s a project that has been approved by the club.  </a:t>
            </a:r>
            <a:r>
              <a:rPr lang="en-US" altLang="en-US" sz="2400" b="1" dirty="0"/>
              <a:t>Club approved projects </a:t>
            </a:r>
            <a:r>
              <a:rPr lang="en-US" altLang="en-US" sz="2400" dirty="0"/>
              <a:t>should be in your minutes or are in your club newsletters, etc.</a:t>
            </a:r>
          </a:p>
          <a:p>
            <a:pPr eaLnBrk="1" fontAlgn="auto" hangingPunct="1">
              <a:lnSpc>
                <a:spcPct val="150000"/>
              </a:lnSpc>
              <a:spcAft>
                <a:spcPts val="0"/>
              </a:spcAft>
              <a:buFont typeface="Wingdings" panose="05000000000000000000" pitchFamily="2" charset="2"/>
              <a:buChar char="v"/>
              <a:defRPr/>
            </a:pPr>
            <a:r>
              <a:rPr lang="en-US" altLang="en-US" sz="2400" dirty="0"/>
              <a:t>List all of your approved club projects from 2022.</a:t>
            </a:r>
          </a:p>
          <a:p>
            <a:pPr eaLnBrk="1" fontAlgn="auto" hangingPunct="1">
              <a:lnSpc>
                <a:spcPct val="150000"/>
              </a:lnSpc>
              <a:spcAft>
                <a:spcPts val="0"/>
              </a:spcAft>
              <a:buFont typeface="Wingdings" panose="05000000000000000000" pitchFamily="2" charset="2"/>
              <a:buChar char="v"/>
              <a:defRPr/>
            </a:pPr>
            <a:r>
              <a:rPr lang="en-US" altLang="en-US" sz="2400" dirty="0"/>
              <a:t>Assign all your club projects into “</a:t>
            </a:r>
            <a:r>
              <a:rPr lang="en-US" altLang="en-US" sz="2400" b="1" dirty="0"/>
              <a:t>ONE”</a:t>
            </a:r>
            <a:r>
              <a:rPr lang="en-US" altLang="en-US" sz="2400" dirty="0"/>
              <a:t> of the GFWC reporting categories.</a:t>
            </a:r>
          </a:p>
          <a:p>
            <a:pPr eaLnBrk="1" fontAlgn="auto" hangingPunct="1">
              <a:lnSpc>
                <a:spcPct val="150000"/>
              </a:lnSpc>
              <a:spcAft>
                <a:spcPts val="0"/>
              </a:spcAft>
              <a:buFont typeface="Wingdings" panose="05000000000000000000" pitchFamily="2" charset="2"/>
              <a:buChar char="v"/>
              <a:defRPr/>
            </a:pPr>
            <a:r>
              <a:rPr lang="en-US" altLang="en-US" sz="2400" dirty="0"/>
              <a:t>Select the </a:t>
            </a:r>
            <a:r>
              <a:rPr lang="en-US" altLang="en-US" sz="2400" b="1" dirty="0"/>
              <a:t>“BEST” </a:t>
            </a:r>
            <a:r>
              <a:rPr lang="en-US" altLang="en-US" sz="2400" dirty="0"/>
              <a:t>GFWC reporting category for the project even if it could be reported in multiple places. (See next slides for all of the categories.)</a:t>
            </a:r>
          </a:p>
          <a:p>
            <a:pPr eaLnBrk="1" fontAlgn="auto" hangingPunct="1">
              <a:lnSpc>
                <a:spcPct val="150000"/>
              </a:lnSpc>
              <a:spcAft>
                <a:spcPts val="0"/>
              </a:spcAft>
              <a:buFont typeface="Wingdings" panose="05000000000000000000" pitchFamily="2" charset="2"/>
              <a:buChar char="v"/>
              <a:defRPr/>
            </a:pPr>
            <a:endParaRPr lang="en-US" altLang="en-US" sz="2400" dirty="0"/>
          </a:p>
          <a:p>
            <a:pPr eaLnBrk="1" fontAlgn="auto" hangingPunct="1">
              <a:lnSpc>
                <a:spcPct val="150000"/>
              </a:lnSpc>
              <a:spcAft>
                <a:spcPts val="0"/>
              </a:spcAft>
              <a:buFont typeface="Wingdings" panose="05000000000000000000" pitchFamily="2" charset="2"/>
              <a:buChar char="v"/>
              <a:defRPr/>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7">
            <a:extLst>
              <a:ext uri="{FF2B5EF4-FFF2-40B4-BE49-F238E27FC236}">
                <a16:creationId xmlns:a16="http://schemas.microsoft.com/office/drawing/2014/main" id="{A3F880FE-1585-1D1D-30C4-C3402C4A5CFF}"/>
              </a:ext>
            </a:extLst>
          </p:cNvPr>
          <p:cNvSpPr>
            <a:spLocks noGrp="1" noChangeArrowheads="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altLang="en-US" dirty="0"/>
              <a:t>GFWC reporting categories:</a:t>
            </a:r>
            <a:br>
              <a:rPr lang="en-US" altLang="en-US" dirty="0"/>
            </a:br>
            <a:endParaRPr lang="en-US" altLang="en-US" dirty="0"/>
          </a:p>
        </p:txBody>
      </p:sp>
      <p:sp>
        <p:nvSpPr>
          <p:cNvPr id="14344" name="Rectangle 8">
            <a:extLst>
              <a:ext uri="{FF2B5EF4-FFF2-40B4-BE49-F238E27FC236}">
                <a16:creationId xmlns:a16="http://schemas.microsoft.com/office/drawing/2014/main" id="{334A8661-FEB6-B480-0EE4-69C2229D0217}"/>
              </a:ext>
            </a:extLst>
          </p:cNvPr>
          <p:cNvSpPr>
            <a:spLocks noGrp="1" noChangeArrowheads="1"/>
          </p:cNvSpPr>
          <p:nvPr>
            <p:ph idx="1"/>
          </p:nvPr>
        </p:nvSpPr>
        <p:spPr/>
        <p:txBody>
          <a:bodyPr rtlCol="0">
            <a:normAutofit fontScale="92500" lnSpcReduction="10000"/>
          </a:bodyPr>
          <a:lstStyle/>
          <a:p>
            <a:pPr marL="457200" indent="-457200" eaLnBrk="1" fontAlgn="auto" hangingPunct="1">
              <a:lnSpc>
                <a:spcPct val="250000"/>
              </a:lnSpc>
              <a:spcAft>
                <a:spcPts val="0"/>
              </a:spcAft>
              <a:buFont typeface="+mj-lt"/>
              <a:buAutoNum type="arabicPeriod"/>
              <a:defRPr/>
            </a:pPr>
            <a:r>
              <a:rPr lang="en-US" altLang="en-US" sz="2400" dirty="0"/>
              <a:t>Domestic &amp; Sexual Violence Awareness &amp; Prevention</a:t>
            </a:r>
          </a:p>
          <a:p>
            <a:pPr marL="457200" indent="-457200" eaLnBrk="1" fontAlgn="auto" hangingPunct="1">
              <a:lnSpc>
                <a:spcPct val="250000"/>
              </a:lnSpc>
              <a:spcAft>
                <a:spcPts val="0"/>
              </a:spcAft>
              <a:buFont typeface="+mj-lt"/>
              <a:buAutoNum type="arabicPeriod"/>
              <a:defRPr/>
            </a:pPr>
            <a:r>
              <a:rPr lang="en-US" altLang="en-US" sz="2400" dirty="0"/>
              <a:t>Advocates for Children</a:t>
            </a:r>
          </a:p>
          <a:p>
            <a:pPr marL="457200" indent="-457200" eaLnBrk="1" fontAlgn="auto" hangingPunct="1">
              <a:lnSpc>
                <a:spcPct val="250000"/>
              </a:lnSpc>
              <a:spcAft>
                <a:spcPts val="0"/>
              </a:spcAft>
              <a:buFont typeface="+mj-lt"/>
              <a:buAutoNum type="arabicPeriod"/>
              <a:defRPr/>
            </a:pPr>
            <a:r>
              <a:rPr lang="en-US" altLang="en-US" sz="2400" dirty="0"/>
              <a:t>Arts &amp; Culture</a:t>
            </a:r>
          </a:p>
          <a:p>
            <a:pPr marL="457200" indent="-457200" eaLnBrk="1" fontAlgn="auto" hangingPunct="1">
              <a:lnSpc>
                <a:spcPct val="250000"/>
              </a:lnSpc>
              <a:spcAft>
                <a:spcPts val="0"/>
              </a:spcAft>
              <a:buFont typeface="+mj-lt"/>
              <a:buAutoNum type="arabicPeriod"/>
              <a:defRPr/>
            </a:pPr>
            <a:r>
              <a:rPr lang="en-US" altLang="en-US" sz="2400" dirty="0"/>
              <a:t>Civic Engagement &amp; Outreach</a:t>
            </a:r>
          </a:p>
          <a:p>
            <a:pPr marL="457200" indent="-457200" eaLnBrk="1" fontAlgn="auto" hangingPunct="1">
              <a:lnSpc>
                <a:spcPct val="250000"/>
              </a:lnSpc>
              <a:spcAft>
                <a:spcPts val="0"/>
              </a:spcAft>
              <a:buFont typeface="+mj-lt"/>
              <a:buAutoNum type="arabicPeriod"/>
              <a:defRPr/>
            </a:pPr>
            <a:r>
              <a:rPr lang="en-US" altLang="en-US" sz="2400" dirty="0"/>
              <a:t>Education &amp; Libraries</a:t>
            </a:r>
          </a:p>
          <a:p>
            <a:pPr eaLnBrk="1" fontAlgn="auto" hangingPunct="1">
              <a:lnSpc>
                <a:spcPct val="150000"/>
              </a:lnSpc>
              <a:spcAft>
                <a:spcPts val="0"/>
              </a:spcAft>
              <a:buFont typeface="Wingdings" panose="05000000000000000000" pitchFamily="2" charset="2"/>
              <a:buChar char="v"/>
              <a:defRPr/>
            </a:pPr>
            <a:endParaRPr lang="en-US" altLang="en-US" sz="2400" dirty="0"/>
          </a:p>
        </p:txBody>
      </p:sp>
      <p:pic>
        <p:nvPicPr>
          <p:cNvPr id="7172" name="Picture 4">
            <a:extLst>
              <a:ext uri="{FF2B5EF4-FFF2-40B4-BE49-F238E27FC236}">
                <a16:creationId xmlns:a16="http://schemas.microsoft.com/office/drawing/2014/main" id="{EBC66D18-36CA-693B-48A3-65B961C529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863725"/>
            <a:ext cx="7620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a:extLst>
              <a:ext uri="{FF2B5EF4-FFF2-40B4-BE49-F238E27FC236}">
                <a16:creationId xmlns:a16="http://schemas.microsoft.com/office/drawing/2014/main" id="{13D570A8-FE09-4961-4D71-AA681D4F2A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627313"/>
            <a:ext cx="9144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174" name="Picture 6">
            <a:extLst>
              <a:ext uri="{FF2B5EF4-FFF2-40B4-BE49-F238E27FC236}">
                <a16:creationId xmlns:a16="http://schemas.microsoft.com/office/drawing/2014/main" id="{844B3473-8479-A24A-1CDF-14BCB885CA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505200"/>
            <a:ext cx="831850"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175" name="Picture 7">
            <a:extLst>
              <a:ext uri="{FF2B5EF4-FFF2-40B4-BE49-F238E27FC236}">
                <a16:creationId xmlns:a16="http://schemas.microsoft.com/office/drawing/2014/main" id="{945DA786-381A-1C85-7755-3FEE5153CD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481513"/>
            <a:ext cx="762000"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7176" name="Picture 8">
            <a:extLst>
              <a:ext uri="{FF2B5EF4-FFF2-40B4-BE49-F238E27FC236}">
                <a16:creationId xmlns:a16="http://schemas.microsoft.com/office/drawing/2014/main" id="{141569EE-AD3D-4F49-F8BC-186122C41C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2213" y="5410200"/>
            <a:ext cx="733425"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7">
            <a:extLst>
              <a:ext uri="{FF2B5EF4-FFF2-40B4-BE49-F238E27FC236}">
                <a16:creationId xmlns:a16="http://schemas.microsoft.com/office/drawing/2014/main" id="{9FB14870-E29D-A6E7-F230-0368C3651776}"/>
              </a:ext>
            </a:extLst>
          </p:cNvPr>
          <p:cNvSpPr>
            <a:spLocks noGrp="1" noChangeArrowheads="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altLang="en-US" dirty="0"/>
              <a:t>GFWC reporting categories continued:</a:t>
            </a:r>
            <a:br>
              <a:rPr lang="en-US" altLang="en-US" dirty="0"/>
            </a:br>
            <a:endParaRPr lang="en-US" altLang="en-US" dirty="0"/>
          </a:p>
        </p:txBody>
      </p:sp>
      <p:sp>
        <p:nvSpPr>
          <p:cNvPr id="8195" name="Rectangle 8">
            <a:extLst>
              <a:ext uri="{FF2B5EF4-FFF2-40B4-BE49-F238E27FC236}">
                <a16:creationId xmlns:a16="http://schemas.microsoft.com/office/drawing/2014/main" id="{048DB28F-B7E5-C5CB-DF02-2247E0CEA097}"/>
              </a:ext>
            </a:extLst>
          </p:cNvPr>
          <p:cNvSpPr>
            <a:spLocks noGrp="1"/>
          </p:cNvSpPr>
          <p:nvPr>
            <p:ph idx="1"/>
          </p:nvPr>
        </p:nvSpPr>
        <p:spPr/>
        <p:txBody>
          <a:bodyPr/>
          <a:lstStyle/>
          <a:p>
            <a:pPr marL="457200" indent="-457200" eaLnBrk="1" hangingPunct="1">
              <a:lnSpc>
                <a:spcPct val="220000"/>
              </a:lnSpc>
              <a:buFont typeface="Calibri" panose="020F0502020204030204" pitchFamily="34" charset="0"/>
              <a:buAutoNum type="arabicPeriod" startAt="6"/>
            </a:pPr>
            <a:r>
              <a:rPr lang="en-US" altLang="en-US" sz="2400"/>
              <a:t>Environment</a:t>
            </a:r>
          </a:p>
          <a:p>
            <a:pPr marL="457200" indent="-457200" eaLnBrk="1" hangingPunct="1">
              <a:lnSpc>
                <a:spcPct val="220000"/>
              </a:lnSpc>
              <a:buFont typeface="Calibri" panose="020F0502020204030204" pitchFamily="34" charset="0"/>
              <a:buAutoNum type="arabicPeriod" startAt="6"/>
            </a:pPr>
            <a:r>
              <a:rPr lang="en-US" altLang="en-US" sz="2400"/>
              <a:t>Health &amp; Wellness</a:t>
            </a:r>
          </a:p>
          <a:p>
            <a:pPr marL="457200" indent="-457200" eaLnBrk="1" hangingPunct="1">
              <a:lnSpc>
                <a:spcPct val="220000"/>
              </a:lnSpc>
              <a:buFont typeface="Calibri" panose="020F0502020204030204" pitchFamily="34" charset="0"/>
              <a:buAutoNum type="arabicPeriod" startAt="6"/>
            </a:pPr>
            <a:r>
              <a:rPr lang="en-US" altLang="en-US" sz="2400"/>
              <a:t>Communications &amp; Public Relations</a:t>
            </a:r>
          </a:p>
          <a:p>
            <a:pPr marL="457200" indent="-457200" eaLnBrk="1" hangingPunct="1">
              <a:lnSpc>
                <a:spcPct val="220000"/>
              </a:lnSpc>
              <a:buFont typeface="Calibri" panose="020F0502020204030204" pitchFamily="34" charset="0"/>
              <a:buAutoNum type="arabicPeriod" startAt="6"/>
            </a:pPr>
            <a:r>
              <a:rPr lang="en-US" altLang="en-US" sz="2400"/>
              <a:t>Leadership</a:t>
            </a:r>
          </a:p>
          <a:p>
            <a:pPr marL="457200" indent="-457200" eaLnBrk="1" hangingPunct="1">
              <a:lnSpc>
                <a:spcPct val="220000"/>
              </a:lnSpc>
              <a:buFont typeface="Calibri" panose="020F0502020204030204" pitchFamily="34" charset="0"/>
              <a:buAutoNum type="arabicPeriod" startAt="6"/>
            </a:pPr>
            <a:r>
              <a:rPr lang="en-US" altLang="en-US" sz="2400"/>
              <a:t>Legislation/Public Policy</a:t>
            </a:r>
          </a:p>
        </p:txBody>
      </p:sp>
      <p:pic>
        <p:nvPicPr>
          <p:cNvPr id="8196" name="Picture 4">
            <a:extLst>
              <a:ext uri="{FF2B5EF4-FFF2-40B4-BE49-F238E27FC236}">
                <a16:creationId xmlns:a16="http://schemas.microsoft.com/office/drawing/2014/main" id="{BC42F3D8-86E0-900B-1A14-2E5EC1FF3A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85925"/>
            <a:ext cx="9906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8197" name="Picture 5">
            <a:extLst>
              <a:ext uri="{FF2B5EF4-FFF2-40B4-BE49-F238E27FC236}">
                <a16:creationId xmlns:a16="http://schemas.microsoft.com/office/drawing/2014/main" id="{5B12A0EB-74CD-1B6C-D42F-A8ACC4A877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743200"/>
            <a:ext cx="984250" cy="74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7">
            <a:extLst>
              <a:ext uri="{FF2B5EF4-FFF2-40B4-BE49-F238E27FC236}">
                <a16:creationId xmlns:a16="http://schemas.microsoft.com/office/drawing/2014/main" id="{38185C4E-B235-6D07-7424-532D966EC983}"/>
              </a:ext>
            </a:extLst>
          </p:cNvPr>
          <p:cNvSpPr>
            <a:spLocks noGrp="1" noChangeArrowheads="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altLang="en-US" dirty="0"/>
              <a:t>GFWC reporting categories continued:</a:t>
            </a:r>
            <a:br>
              <a:rPr lang="en-US" altLang="en-US" dirty="0"/>
            </a:br>
            <a:endParaRPr lang="en-US" altLang="en-US" dirty="0"/>
          </a:p>
        </p:txBody>
      </p:sp>
      <p:sp>
        <p:nvSpPr>
          <p:cNvPr id="14344" name="Rectangle 8">
            <a:extLst>
              <a:ext uri="{FF2B5EF4-FFF2-40B4-BE49-F238E27FC236}">
                <a16:creationId xmlns:a16="http://schemas.microsoft.com/office/drawing/2014/main" id="{66B02993-AB04-60E5-1DC1-5551A5236678}"/>
              </a:ext>
            </a:extLst>
          </p:cNvPr>
          <p:cNvSpPr>
            <a:spLocks noGrp="1" noChangeArrowheads="1"/>
          </p:cNvSpPr>
          <p:nvPr>
            <p:ph idx="1"/>
          </p:nvPr>
        </p:nvSpPr>
        <p:spPr/>
        <p:txBody>
          <a:bodyPr rtlCol="0">
            <a:normAutofit/>
          </a:bodyPr>
          <a:lstStyle/>
          <a:p>
            <a:pPr marL="457200" indent="-457200" eaLnBrk="1" fontAlgn="auto" hangingPunct="1">
              <a:lnSpc>
                <a:spcPct val="200000"/>
              </a:lnSpc>
              <a:spcAft>
                <a:spcPts val="0"/>
              </a:spcAft>
              <a:buFont typeface="+mj-lt"/>
              <a:buAutoNum type="arabicPeriod" startAt="11"/>
              <a:defRPr/>
            </a:pPr>
            <a:r>
              <a:rPr lang="en-US" altLang="en-US" sz="2400" dirty="0"/>
              <a:t>Membership</a:t>
            </a:r>
          </a:p>
          <a:p>
            <a:pPr marL="457200" indent="-457200" eaLnBrk="1" fontAlgn="auto" hangingPunct="1">
              <a:lnSpc>
                <a:spcPct val="200000"/>
              </a:lnSpc>
              <a:spcAft>
                <a:spcPts val="0"/>
              </a:spcAft>
              <a:buFont typeface="+mj-lt"/>
              <a:buAutoNum type="arabicPeriod" startAt="11"/>
              <a:defRPr/>
            </a:pPr>
            <a:r>
              <a:rPr lang="en-US" altLang="en-US" sz="2400" dirty="0"/>
              <a:t>Fundraising and Development</a:t>
            </a:r>
          </a:p>
          <a:p>
            <a:pPr marL="457200" indent="-457200" eaLnBrk="1" fontAlgn="auto" hangingPunct="1">
              <a:lnSpc>
                <a:spcPct val="200000"/>
              </a:lnSpc>
              <a:spcAft>
                <a:spcPts val="0"/>
              </a:spcAft>
              <a:buFont typeface="+mj-lt"/>
              <a:buAutoNum type="arabicPeriod" startAt="11"/>
              <a:defRPr/>
            </a:pPr>
            <a:r>
              <a:rPr lang="en-US" altLang="en-US" sz="2400" dirty="0"/>
              <a:t>Women’s History &amp; Resource Center</a:t>
            </a:r>
          </a:p>
          <a:p>
            <a:pPr marL="457200" indent="-457200" eaLnBrk="1" fontAlgn="auto" hangingPunct="1">
              <a:lnSpc>
                <a:spcPct val="200000"/>
              </a:lnSpc>
              <a:spcAft>
                <a:spcPts val="0"/>
              </a:spcAft>
              <a:buFont typeface="+mj-lt"/>
              <a:buAutoNum type="arabicPeriod" startAt="11"/>
              <a:defRPr/>
            </a:pPr>
            <a:r>
              <a:rPr lang="en-US" altLang="en-US" sz="2400" dirty="0"/>
              <a:t>GFWC-WI President’s Project: (2022-2024)</a:t>
            </a:r>
          </a:p>
          <a:p>
            <a:pPr marL="457200" indent="-457200" eaLnBrk="1" fontAlgn="auto" hangingPunct="1">
              <a:lnSpc>
                <a:spcPct val="200000"/>
              </a:lnSpc>
              <a:spcAft>
                <a:spcPts val="0"/>
              </a:spcAft>
              <a:buFont typeface="+mj-lt"/>
              <a:buAutoNum type="arabicPeriod" startAt="11"/>
              <a:defRPr/>
            </a:pPr>
            <a:r>
              <a:rPr lang="en-US" altLang="en-US" sz="2400" dirty="0"/>
              <a:t>Epsilon Sigma Omicron (ESO)</a:t>
            </a:r>
          </a:p>
          <a:p>
            <a:pPr marL="0" indent="0" eaLnBrk="1" fontAlgn="auto" hangingPunct="1">
              <a:lnSpc>
                <a:spcPct val="150000"/>
              </a:lnSpc>
              <a:spcAft>
                <a:spcPts val="0"/>
              </a:spcAft>
              <a:buFont typeface="Arial" panose="020B0604020202020204" pitchFamily="34" charset="0"/>
              <a:buNone/>
              <a:defRPr/>
            </a:pPr>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4164845-25C5-AE60-6F96-6EFC607694DE}"/>
              </a:ext>
            </a:extLst>
          </p:cNvPr>
          <p:cNvSpPr>
            <a:spLocks noGrp="1"/>
          </p:cNvSpPr>
          <p:nvPr>
            <p:ph type="title"/>
          </p:nvPr>
        </p:nvSpPr>
        <p:spPr/>
        <p:txBody>
          <a:bodyPr/>
          <a:lstStyle/>
          <a:p>
            <a:pPr eaLnBrk="1" hangingPunct="1"/>
            <a:r>
              <a:rPr lang="en-US" altLang="en-US"/>
              <a:t>Easy Steps to Write a Report</a:t>
            </a:r>
          </a:p>
        </p:txBody>
      </p:sp>
      <p:sp>
        <p:nvSpPr>
          <p:cNvPr id="10243" name="Rectangle 3">
            <a:extLst>
              <a:ext uri="{FF2B5EF4-FFF2-40B4-BE49-F238E27FC236}">
                <a16:creationId xmlns:a16="http://schemas.microsoft.com/office/drawing/2014/main" id="{A80CD469-C96C-6C84-7C66-7562558B3D43}"/>
              </a:ext>
            </a:extLst>
          </p:cNvPr>
          <p:cNvSpPr>
            <a:spLocks noChangeArrowheads="1"/>
          </p:cNvSpPr>
          <p:nvPr/>
        </p:nvSpPr>
        <p:spPr bwMode="auto">
          <a:xfrm>
            <a:off x="685800" y="2136775"/>
            <a:ext cx="80010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 typeface="Wingdings" panose="05000000000000000000" pitchFamily="2" charset="2"/>
              <a:buChar char="v"/>
            </a:pPr>
            <a:r>
              <a:rPr lang="en-US" altLang="en-US" sz="2200"/>
              <a:t>Name the project.</a:t>
            </a:r>
          </a:p>
          <a:p>
            <a:pPr eaLnBrk="1" hangingPunct="1">
              <a:lnSpc>
                <a:spcPct val="150000"/>
              </a:lnSpc>
              <a:spcBef>
                <a:spcPct val="0"/>
              </a:spcBef>
              <a:buFont typeface="Wingdings" panose="05000000000000000000" pitchFamily="2" charset="2"/>
              <a:buChar char="v"/>
            </a:pPr>
            <a:r>
              <a:rPr lang="en-US" altLang="en-US" sz="2200"/>
              <a:t>Tell us about the project in your own words.</a:t>
            </a:r>
          </a:p>
          <a:p>
            <a:pPr eaLnBrk="1" hangingPunct="1">
              <a:lnSpc>
                <a:spcPct val="150000"/>
              </a:lnSpc>
              <a:spcBef>
                <a:spcPct val="0"/>
              </a:spcBef>
              <a:buFont typeface="Wingdings" panose="05000000000000000000" pitchFamily="2" charset="2"/>
              <a:buChar char="v"/>
            </a:pPr>
            <a:r>
              <a:rPr lang="en-US" altLang="en-US" sz="2200"/>
              <a:t>What was the need?</a:t>
            </a:r>
          </a:p>
          <a:p>
            <a:pPr eaLnBrk="1" hangingPunct="1">
              <a:lnSpc>
                <a:spcPct val="150000"/>
              </a:lnSpc>
              <a:spcBef>
                <a:spcPct val="0"/>
              </a:spcBef>
              <a:buFont typeface="Wingdings" panose="05000000000000000000" pitchFamily="2" charset="2"/>
              <a:buChar char="v"/>
            </a:pPr>
            <a:r>
              <a:rPr lang="en-US" altLang="en-US" sz="2200"/>
              <a:t>How was it successful? Why?</a:t>
            </a:r>
          </a:p>
          <a:p>
            <a:pPr eaLnBrk="1" hangingPunct="1">
              <a:lnSpc>
                <a:spcPct val="150000"/>
              </a:lnSpc>
              <a:spcBef>
                <a:spcPct val="0"/>
              </a:spcBef>
              <a:buFont typeface="Wingdings" panose="05000000000000000000" pitchFamily="2" charset="2"/>
              <a:buChar char="v"/>
            </a:pPr>
            <a:r>
              <a:rPr lang="en-US" altLang="en-US" sz="2200"/>
              <a:t>What other organizations or clubs were involved?</a:t>
            </a:r>
          </a:p>
          <a:p>
            <a:pPr eaLnBrk="1" hangingPunct="1">
              <a:lnSpc>
                <a:spcPct val="150000"/>
              </a:lnSpc>
              <a:spcBef>
                <a:spcPct val="0"/>
              </a:spcBef>
              <a:buFont typeface="Wingdings" panose="05000000000000000000" pitchFamily="2" charset="2"/>
              <a:buChar char="v"/>
            </a:pPr>
            <a:r>
              <a:rPr lang="en-US" altLang="en-US" sz="2200" b="1"/>
              <a:t>How was it different, new, special, or creative?</a:t>
            </a:r>
          </a:p>
          <a:p>
            <a:pPr eaLnBrk="1" hangingPunct="1">
              <a:lnSpc>
                <a:spcPct val="150000"/>
              </a:lnSpc>
              <a:spcBef>
                <a:spcPct val="0"/>
              </a:spcBef>
              <a:buFont typeface="Wingdings" panose="05000000000000000000" pitchFamily="2" charset="2"/>
              <a:buChar char="v"/>
            </a:pPr>
            <a:r>
              <a:rPr lang="en-US" altLang="en-US" sz="2200"/>
              <a:t>Who benefitted from the project? </a:t>
            </a:r>
          </a:p>
          <a:p>
            <a:pPr eaLnBrk="1" hangingPunct="1">
              <a:lnSpc>
                <a:spcPct val="150000"/>
              </a:lnSpc>
              <a:spcBef>
                <a:spcPct val="0"/>
              </a:spcBef>
              <a:buFont typeface="Wingdings" panose="05000000000000000000" pitchFamily="2" charset="2"/>
              <a:buChar char="v"/>
            </a:pPr>
            <a:r>
              <a:rPr lang="en-US" altLang="en-US" sz="2200"/>
              <a:t>What were the volunteer hours, dollars donated or raised or spent, in-kind donations?</a:t>
            </a:r>
          </a:p>
        </p:txBody>
      </p:sp>
      <p:sp>
        <p:nvSpPr>
          <p:cNvPr id="5" name="TextBox 4">
            <a:extLst>
              <a:ext uri="{FF2B5EF4-FFF2-40B4-BE49-F238E27FC236}">
                <a16:creationId xmlns:a16="http://schemas.microsoft.com/office/drawing/2014/main" id="{B6C9DAE1-75F7-1099-5751-6E7AB4129BBD}"/>
              </a:ext>
            </a:extLst>
          </p:cNvPr>
          <p:cNvSpPr txBox="1"/>
          <p:nvPr/>
        </p:nvSpPr>
        <p:spPr>
          <a:xfrm>
            <a:off x="838200" y="1447800"/>
            <a:ext cx="5105400" cy="523875"/>
          </a:xfrm>
          <a:prstGeom prst="rect">
            <a:avLst/>
          </a:prstGeom>
          <a:noFill/>
        </p:spPr>
        <p:txBody>
          <a:bodyPr>
            <a:spAutoFit/>
          </a:bodyPr>
          <a:lstStyle/>
          <a:p>
            <a:pPr eaLnBrk="1" hangingPunct="1">
              <a:defRPr/>
            </a:pPr>
            <a:r>
              <a:rPr lang="en-US" sz="2800" dirty="0">
                <a:latin typeface="+mj-lt"/>
                <a:cs typeface="Arial" charset="0"/>
              </a:rPr>
              <a:t>Now we’re ready to start writing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3955</TotalTime>
  <Words>1408</Words>
  <Application>Microsoft Office PowerPoint</Application>
  <PresentationFormat>On-screen Show (4:3)</PresentationFormat>
  <Paragraphs>144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GFWC-WI   </vt:lpstr>
      <vt:lpstr>Today’s Agenda</vt:lpstr>
      <vt:lpstr>Why write club reports?</vt:lpstr>
      <vt:lpstr>When do we do them?</vt:lpstr>
      <vt:lpstr>Easy Steps to Write a Report</vt:lpstr>
      <vt:lpstr>GFWC reporting categories: </vt:lpstr>
      <vt:lpstr>GFWC reporting categories continued: </vt:lpstr>
      <vt:lpstr>GFWC reporting categories continued: </vt:lpstr>
      <vt:lpstr>Easy Steps to Write a Report</vt:lpstr>
      <vt:lpstr>Easy Steps to Write a Report</vt:lpstr>
      <vt:lpstr>Tips</vt:lpstr>
      <vt:lpstr>Quick Question</vt:lpstr>
      <vt:lpstr>Let’s Report! Example #1</vt:lpstr>
      <vt:lpstr>Let’s Report! Sample #2</vt:lpstr>
      <vt:lpstr>Let’s Report! Sample #3</vt:lpstr>
      <vt:lpstr>Let’s Report! Sample #4</vt:lpstr>
      <vt:lpstr>Let’s Report Together!</vt:lpstr>
      <vt:lpstr>Gather Report Forms </vt:lpstr>
      <vt:lpstr>What to do with a completed report </vt:lpstr>
      <vt:lpstr>What to do with a completed report </vt:lpstr>
      <vt:lpstr>Check List</vt:lpstr>
      <vt:lpstr>Q &amp; A  Thank you and  Happy Reporting!</vt:lpstr>
    </vt:vector>
  </TitlesOfParts>
  <Company>Encore Productions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GFWC-WI Fall Workshop</dc:title>
  <dc:creator>Abby Jo Lorenz</dc:creator>
  <cp:lastModifiedBy>Erin Epping</cp:lastModifiedBy>
  <cp:revision>65</cp:revision>
  <dcterms:created xsi:type="dcterms:W3CDTF">2016-09-07T01:46:31Z</dcterms:created>
  <dcterms:modified xsi:type="dcterms:W3CDTF">2022-09-05T15:59:32Z</dcterms:modified>
</cp:coreProperties>
</file>